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6" r:id="rId4"/>
  </p:sldMasterIdLst>
  <p:notesMasterIdLst>
    <p:notesMasterId r:id="rId41"/>
  </p:notesMasterIdLst>
  <p:sldIdLst>
    <p:sldId id="256" r:id="rId5"/>
    <p:sldId id="257" r:id="rId6"/>
    <p:sldId id="275" r:id="rId7"/>
    <p:sldId id="276" r:id="rId8"/>
    <p:sldId id="277" r:id="rId9"/>
    <p:sldId id="274" r:id="rId10"/>
    <p:sldId id="278" r:id="rId11"/>
    <p:sldId id="279" r:id="rId12"/>
    <p:sldId id="280" r:id="rId13"/>
    <p:sldId id="281" r:id="rId14"/>
    <p:sldId id="282" r:id="rId15"/>
    <p:sldId id="283" r:id="rId16"/>
    <p:sldId id="284" r:id="rId17"/>
    <p:sldId id="285" r:id="rId18"/>
    <p:sldId id="286" r:id="rId19"/>
    <p:sldId id="287" r:id="rId20"/>
    <p:sldId id="288" r:id="rId21"/>
    <p:sldId id="289" r:id="rId22"/>
    <p:sldId id="290" r:id="rId23"/>
    <p:sldId id="291" r:id="rId24"/>
    <p:sldId id="292" r:id="rId25"/>
    <p:sldId id="293" r:id="rId26"/>
    <p:sldId id="294" r:id="rId27"/>
    <p:sldId id="295" r:id="rId28"/>
    <p:sldId id="296" r:id="rId29"/>
    <p:sldId id="297" r:id="rId30"/>
    <p:sldId id="298" r:id="rId31"/>
    <p:sldId id="299" r:id="rId32"/>
    <p:sldId id="300" r:id="rId33"/>
    <p:sldId id="301" r:id="rId34"/>
    <p:sldId id="302" r:id="rId35"/>
    <p:sldId id="303" r:id="rId36"/>
    <p:sldId id="304" r:id="rId37"/>
    <p:sldId id="305" r:id="rId38"/>
    <p:sldId id="306" r:id="rId39"/>
    <p:sldId id="273" r:id="rId40"/>
  </p:sldIdLst>
  <p:sldSz cx="9906000" cy="6858000" type="A4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37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4739C91-EA2B-441A-B1FC-6100ADDC1FEA}">
  <a:tblStyle styleId="{A4739C91-EA2B-441A-B1FC-6100ADDC1FE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660"/>
  </p:normalViewPr>
  <p:slideViewPr>
    <p:cSldViewPr snapToGrid="0">
      <p:cViewPr varScale="1">
        <p:scale>
          <a:sx n="57" d="100"/>
          <a:sy n="57" d="100"/>
        </p:scale>
        <p:origin x="1080" y="43"/>
      </p:cViewPr>
      <p:guideLst>
        <p:guide orient="horz" pos="2137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6" name="Google Shape;4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5" name="Google Shape;5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572639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5" name="Google Shape;5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780366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5" name="Google Shape;5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081711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5" name="Google Shape;5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461481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5" name="Google Shape;5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808076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5" name="Google Shape;5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425018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5" name="Google Shape;5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840538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5" name="Google Shape;5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225240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5" name="Google Shape;5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702704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5" name="Google Shape;5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024009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5" name="Google Shape;5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5" name="Google Shape;5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7935959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5" name="Google Shape;5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9595408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5" name="Google Shape;5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0213560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5" name="Google Shape;5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5480789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5" name="Google Shape;5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940376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5" name="Google Shape;5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4304114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5" name="Google Shape;5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0491469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5" name="Google Shape;5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1389090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5" name="Google Shape;5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5225062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5" name="Google Shape;5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907858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5" name="Google Shape;5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7763587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5" name="Google Shape;5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2508862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5" name="Google Shape;5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1325747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5" name="Google Shape;5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1056935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5" name="Google Shape;5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4654855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5" name="Google Shape;5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129113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5" name="Google Shape;5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1717842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5" name="Google Shape;5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843129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5" name="Google Shape;5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152586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5" name="Google Shape;5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716605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5" name="Google Shape;5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774819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5" name="Google Shape;5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098691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5" name="Google Shape;5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686347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ront Cover_Course Name">
  <p:cSld name="Front Cover_Course Nam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906000" cy="68614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9613" y="402965"/>
            <a:ext cx="1068038" cy="2432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2" descr="텍스트, 좌석, 벡터그래픽이(가) 표시된 사진&#10;&#10;자동 생성된 설명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187543" y="386869"/>
            <a:ext cx="279859" cy="2593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사용자 지정 레이아웃">
  <p:cSld name="사용자 지정 레이아웃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432620" y="510866"/>
            <a:ext cx="8792344" cy="59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 sz="2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cxnSp>
        <p:nvCxnSpPr>
          <p:cNvPr id="16" name="Google Shape;16;p3"/>
          <p:cNvCxnSpPr/>
          <p:nvPr/>
        </p:nvCxnSpPr>
        <p:spPr>
          <a:xfrm rot="10800000">
            <a:off x="0" y="1111048"/>
            <a:ext cx="9906004" cy="20820"/>
          </a:xfrm>
          <a:prstGeom prst="straightConnector1">
            <a:avLst/>
          </a:prstGeom>
          <a:noFill/>
          <a:ln w="28575" cap="flat" cmpd="thickThin">
            <a:solidFill>
              <a:srgbClr val="02BDB6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7" name="Google Shape;17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20220" y="121885"/>
            <a:ext cx="1068038" cy="24324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" name="Google Shape;18;p3"/>
          <p:cNvCxnSpPr/>
          <p:nvPr/>
        </p:nvCxnSpPr>
        <p:spPr>
          <a:xfrm>
            <a:off x="449614" y="6424935"/>
            <a:ext cx="9003600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9" name="Google Shape;19;p3"/>
          <p:cNvSpPr txBox="1"/>
          <p:nvPr/>
        </p:nvSpPr>
        <p:spPr>
          <a:xfrm>
            <a:off x="8839176" y="6503323"/>
            <a:ext cx="614036" cy="1278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31"/>
              <a:buFont typeface="Arial"/>
              <a:buNone/>
            </a:pPr>
            <a:fld id="{00000000-1234-1234-1234-123412341234}" type="slidenum">
              <a:rPr lang="ko-KR" sz="831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831" b="0" i="0" u="none" strike="noStrike" cap="non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3"/>
          <p:cNvSpPr/>
          <p:nvPr/>
        </p:nvSpPr>
        <p:spPr>
          <a:xfrm>
            <a:off x="449612" y="6498004"/>
            <a:ext cx="2889714" cy="1615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50" b="1" i="0" u="none" strike="noStrike" cap="none" dirty="0">
                <a:solidFill>
                  <a:srgbClr val="34AEAA"/>
                </a:solidFill>
                <a:latin typeface="Arial"/>
                <a:ea typeface="Arial"/>
                <a:cs typeface="Arial"/>
                <a:sym typeface="Arial"/>
              </a:rPr>
              <a:t>KT </a:t>
            </a:r>
            <a:r>
              <a:rPr lang="ko-KR" sz="105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AI</a:t>
            </a:r>
            <a:r>
              <a:rPr lang="ko-KR" sz="1050" b="1" i="0" u="none" strike="noStrike" cap="none" dirty="0">
                <a:solidFill>
                  <a:srgbClr val="34AEAA"/>
                </a:solidFill>
                <a:latin typeface="Arial"/>
                <a:ea typeface="Arial"/>
                <a:cs typeface="Arial"/>
                <a:sym typeface="Arial"/>
              </a:rPr>
              <a:t>VLE School</a:t>
            </a:r>
            <a:endParaRPr dirty="0"/>
          </a:p>
        </p:txBody>
      </p:sp>
      <p:sp>
        <p:nvSpPr>
          <p:cNvPr id="21" name="Google Shape;21;p3"/>
          <p:cNvSpPr txBox="1">
            <a:spLocks noGrp="1"/>
          </p:cNvSpPr>
          <p:nvPr>
            <p:ph type="body" idx="1"/>
          </p:nvPr>
        </p:nvSpPr>
        <p:spPr>
          <a:xfrm>
            <a:off x="449612" y="1338453"/>
            <a:ext cx="8740142" cy="12818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marR="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✔"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d">
  <p:cSld name="End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oogle Shape;26;p5" descr="저성장&amp;#39;에 발목 잡힌 &amp;#39;한국 제조업&amp;#39;… &amp;#39;AI&amp;#39;와 사랑에 빠질 수 있을까 - 인더스트리뉴스"/>
          <p:cNvPicPr preferRelativeResize="0"/>
          <p:nvPr/>
        </p:nvPicPr>
        <p:blipFill rotWithShape="1">
          <a:blip r:embed="rId2">
            <a:alphaModFix amt="49000"/>
          </a:blip>
          <a:srcRect r="14660"/>
          <a:stretch/>
        </p:blipFill>
        <p:spPr>
          <a:xfrm>
            <a:off x="1" y="0"/>
            <a:ext cx="990600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5"/>
          <p:cNvSpPr/>
          <p:nvPr/>
        </p:nvSpPr>
        <p:spPr>
          <a:xfrm>
            <a:off x="0" y="-1891"/>
            <a:ext cx="9906000" cy="6858000"/>
          </a:xfrm>
          <a:prstGeom prst="rect">
            <a:avLst/>
          </a:prstGeom>
          <a:solidFill>
            <a:srgbClr val="01BCB5">
              <a:alpha val="26666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" name="Google Shape;28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99364" y="404872"/>
            <a:ext cx="1068038" cy="24324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5" descr="텍스트, 좌석, 벡터그래픽이(가) 표시된 사진&#10;&#10;자동 생성된 설명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9613" y="421534"/>
            <a:ext cx="279859" cy="259337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5"/>
          <p:cNvSpPr/>
          <p:nvPr/>
        </p:nvSpPr>
        <p:spPr>
          <a:xfrm>
            <a:off x="6397277" y="3492798"/>
            <a:ext cx="2227365" cy="241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Let’s make it possible</a:t>
            </a:r>
            <a:endParaRPr dirty="0"/>
          </a:p>
        </p:txBody>
      </p:sp>
      <p:pic>
        <p:nvPicPr>
          <p:cNvPr id="31" name="Google Shape;31;p5" descr="텍스트, 클립아트이(가) 표시된 사진&#10;&#10;자동 생성된 설명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542326" y="2907768"/>
            <a:ext cx="1927553" cy="4966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hapter &amp; Sub Unit">
  <p:cSld name="1_Chapter &amp; Sub Uni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Google Shape;33;p6"/>
          <p:cNvCxnSpPr/>
          <p:nvPr/>
        </p:nvCxnSpPr>
        <p:spPr>
          <a:xfrm>
            <a:off x="570046" y="6438029"/>
            <a:ext cx="8779971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34" name="Google Shape;34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" y="0"/>
            <a:ext cx="9906001" cy="3600450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6"/>
          <p:cNvSpPr/>
          <p:nvPr/>
        </p:nvSpPr>
        <p:spPr>
          <a:xfrm>
            <a:off x="1" y="0"/>
            <a:ext cx="437030" cy="6858000"/>
          </a:xfrm>
          <a:prstGeom prst="rect">
            <a:avLst/>
          </a:prstGeom>
          <a:solidFill>
            <a:srgbClr val="05686C"/>
          </a:solidFill>
          <a:ln>
            <a:noFill/>
          </a:ln>
        </p:spPr>
        <p:txBody>
          <a:bodyPr spcFirstLastPara="1" wrap="square" lIns="0" tIns="34975" rIns="0" bIns="349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>
            <a:spLocks noGrp="1"/>
          </p:cNvSpPr>
          <p:nvPr>
            <p:ph type="body" idx="1"/>
          </p:nvPr>
        </p:nvSpPr>
        <p:spPr>
          <a:xfrm>
            <a:off x="218758" y="1189178"/>
            <a:ext cx="9468487" cy="17175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marR="0" lvl="0" indent="-3937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Noto Sans Symbols"/>
              <a:buChar char="✔"/>
              <a:defRPr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242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50"/>
              <a:buFont typeface="Noto Sans Symbols"/>
              <a:buChar char="▪"/>
              <a:defRPr sz="19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3864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33"/>
              <a:buFont typeface="Arial"/>
              <a:buChar char="•"/>
              <a:defRPr sz="173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title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>
            <a:spLocks noGrp="1"/>
          </p:cNvSpPr>
          <p:nvPr>
            <p:ph type="title"/>
          </p:nvPr>
        </p:nvSpPr>
        <p:spPr>
          <a:xfrm>
            <a:off x="495300" y="274320"/>
            <a:ext cx="8915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10"/>
              <a:buFont typeface="Arial"/>
              <a:buNone/>
              <a:defRPr sz="350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10"/>
              <a:buFont typeface="Arial"/>
              <a:buNone/>
              <a:defRPr sz="350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10"/>
              <a:buFont typeface="Arial"/>
              <a:buNone/>
              <a:defRPr sz="350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10"/>
              <a:buFont typeface="Arial"/>
              <a:buNone/>
              <a:defRPr sz="350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10"/>
              <a:buFont typeface="Arial"/>
              <a:buNone/>
              <a:defRPr sz="350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74"/>
              <a:buFont typeface="Arial"/>
              <a:buNone/>
              <a:defRPr sz="357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74"/>
              <a:buFont typeface="Arial"/>
              <a:buNone/>
              <a:defRPr sz="357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74"/>
              <a:buFont typeface="Arial"/>
              <a:buNone/>
              <a:defRPr sz="357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74"/>
              <a:buFont typeface="Arial"/>
              <a:buNone/>
              <a:defRPr sz="357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" name="Google Shape;41;p8"/>
          <p:cNvSpPr txBox="1">
            <a:spLocks noGrp="1"/>
          </p:cNvSpPr>
          <p:nvPr>
            <p:ph type="body" idx="1"/>
          </p:nvPr>
        </p:nvSpPr>
        <p:spPr>
          <a:xfrm>
            <a:off x="495300" y="1600201"/>
            <a:ext cx="8915400" cy="565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70967" algn="l" rtl="0">
              <a:lnSpc>
                <a:spcPct val="90000"/>
              </a:lnSpc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ts val="2242"/>
              <a:buFont typeface="Arial"/>
              <a:buChar char="•"/>
              <a:defRPr sz="224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2425" algn="l" rtl="0">
              <a:lnSpc>
                <a:spcPct val="90000"/>
              </a:lnSpc>
              <a:spcBef>
                <a:spcPts val="390"/>
              </a:spcBef>
              <a:spcAft>
                <a:spcPts val="0"/>
              </a:spcAft>
              <a:buClr>
                <a:schemeClr val="dk1"/>
              </a:buClr>
              <a:buSzPts val="1950"/>
              <a:buFont typeface="Arial"/>
              <a:buChar char="–"/>
              <a:defRPr sz="19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0042" algn="l" rtl="0">
              <a:lnSpc>
                <a:spcPct val="90000"/>
              </a:lnSpc>
              <a:spcBef>
                <a:spcPts val="351"/>
              </a:spcBef>
              <a:spcAft>
                <a:spcPts val="0"/>
              </a:spcAft>
              <a:buClr>
                <a:schemeClr val="dk1"/>
              </a:buClr>
              <a:buSzPts val="1755"/>
              <a:buFont typeface="Arial"/>
              <a:buChar char="•"/>
              <a:defRPr sz="175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27660" algn="l" rtl="0">
              <a:lnSpc>
                <a:spcPct val="90000"/>
              </a:lnSpc>
              <a:spcBef>
                <a:spcPts val="312"/>
              </a:spcBef>
              <a:spcAft>
                <a:spcPts val="0"/>
              </a:spcAft>
              <a:buClr>
                <a:schemeClr val="dk1"/>
              </a:buClr>
              <a:buSzPts val="1560"/>
              <a:buFont typeface="Arial"/>
              <a:buChar char="–"/>
              <a:defRPr sz="156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27660" algn="l" rtl="0">
              <a:lnSpc>
                <a:spcPct val="90000"/>
              </a:lnSpc>
              <a:spcBef>
                <a:spcPts val="312"/>
              </a:spcBef>
              <a:spcAft>
                <a:spcPts val="0"/>
              </a:spcAft>
              <a:buClr>
                <a:schemeClr val="dk1"/>
              </a:buClr>
              <a:buSzPts val="1560"/>
              <a:buFont typeface="Arial"/>
              <a:buChar char="»"/>
              <a:defRPr sz="156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9783" algn="l" rtl="0">
              <a:lnSpc>
                <a:spcPct val="90000"/>
              </a:lnSpc>
              <a:spcBef>
                <a:spcPts val="325"/>
              </a:spcBef>
              <a:spcAft>
                <a:spcPts val="0"/>
              </a:spcAft>
              <a:buClr>
                <a:schemeClr val="dk1"/>
              </a:buClr>
              <a:buSzPts val="1593"/>
              <a:buFont typeface="Arial"/>
              <a:buChar char="•"/>
              <a:defRPr sz="162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9783" algn="l" rtl="0">
              <a:lnSpc>
                <a:spcPct val="90000"/>
              </a:lnSpc>
              <a:spcBef>
                <a:spcPts val="325"/>
              </a:spcBef>
              <a:spcAft>
                <a:spcPts val="0"/>
              </a:spcAft>
              <a:buClr>
                <a:schemeClr val="dk1"/>
              </a:buClr>
              <a:buSzPts val="1593"/>
              <a:buFont typeface="Arial"/>
              <a:buChar char="•"/>
              <a:defRPr sz="162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9783" algn="l" rtl="0">
              <a:lnSpc>
                <a:spcPct val="90000"/>
              </a:lnSpc>
              <a:spcBef>
                <a:spcPts val="325"/>
              </a:spcBef>
              <a:spcAft>
                <a:spcPts val="0"/>
              </a:spcAft>
              <a:buClr>
                <a:schemeClr val="dk1"/>
              </a:buClr>
              <a:buSzPts val="1593"/>
              <a:buFont typeface="Arial"/>
              <a:buChar char="•"/>
              <a:defRPr sz="162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9783" algn="l" rtl="0">
              <a:lnSpc>
                <a:spcPct val="90000"/>
              </a:lnSpc>
              <a:spcBef>
                <a:spcPts val="325"/>
              </a:spcBef>
              <a:spcAft>
                <a:spcPts val="0"/>
              </a:spcAft>
              <a:buClr>
                <a:schemeClr val="dk1"/>
              </a:buClr>
              <a:buSzPts val="1593"/>
              <a:buFont typeface="Arial"/>
              <a:buChar char="•"/>
              <a:defRPr sz="162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">
  <p:cSld name="Section Title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 txBox="1">
            <a:spLocks noGrp="1"/>
          </p:cNvSpPr>
          <p:nvPr>
            <p:ph type="title"/>
          </p:nvPr>
        </p:nvSpPr>
        <p:spPr>
          <a:xfrm>
            <a:off x="218758" y="2084172"/>
            <a:ext cx="9468487" cy="11014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735"/>
              <a:buFont typeface="Calibri"/>
              <a:buNone/>
              <a:defRPr sz="573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0"/>
          <p:cNvSpPr/>
          <p:nvPr/>
        </p:nvSpPr>
        <p:spPr>
          <a:xfrm>
            <a:off x="976506" y="2240542"/>
            <a:ext cx="370246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1" i="0" u="none" strike="noStrike" cap="none" dirty="0">
                <a:solidFill>
                  <a:srgbClr val="34AEAA"/>
                </a:solidFill>
                <a:latin typeface="Arial"/>
                <a:ea typeface="Arial"/>
                <a:cs typeface="Arial"/>
                <a:sym typeface="Arial"/>
              </a:rPr>
              <a:t>KT </a:t>
            </a:r>
            <a:r>
              <a:rPr lang="ko-KR" sz="20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AI</a:t>
            </a:r>
            <a:r>
              <a:rPr lang="ko-KR" sz="2000" b="1" i="0" u="none" strike="noStrike" cap="none" dirty="0">
                <a:solidFill>
                  <a:srgbClr val="34AEAA"/>
                </a:solidFill>
                <a:latin typeface="Arial"/>
                <a:ea typeface="Arial"/>
                <a:cs typeface="Arial"/>
                <a:sym typeface="Arial"/>
              </a:rPr>
              <a:t>VLE School</a:t>
            </a:r>
            <a:endParaRPr dirty="0"/>
          </a:p>
        </p:txBody>
      </p:sp>
      <p:sp>
        <p:nvSpPr>
          <p:cNvPr id="49" name="Google Shape;49;p10"/>
          <p:cNvSpPr/>
          <p:nvPr/>
        </p:nvSpPr>
        <p:spPr>
          <a:xfrm>
            <a:off x="7292137" y="6204683"/>
            <a:ext cx="2227365" cy="241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Let’s make it possible</a:t>
            </a:r>
            <a:endParaRPr dirty="0"/>
          </a:p>
        </p:txBody>
      </p:sp>
      <p:sp>
        <p:nvSpPr>
          <p:cNvPr id="50" name="Google Shape;50;p10"/>
          <p:cNvSpPr/>
          <p:nvPr/>
        </p:nvSpPr>
        <p:spPr>
          <a:xfrm>
            <a:off x="1054243" y="2890841"/>
            <a:ext cx="8870058" cy="677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4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ko-KR" altLang="en-US" sz="4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차 </a:t>
            </a:r>
            <a:r>
              <a:rPr lang="ko-KR" sz="4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미니프로젝트</a:t>
            </a:r>
            <a:r>
              <a:rPr lang="en-US" altLang="ko-KR" sz="4000" dirty="0">
                <a:solidFill>
                  <a:schemeClr val="dk1"/>
                </a:solidFill>
              </a:rPr>
              <a:t>_</a:t>
            </a:r>
            <a:r>
              <a:rPr lang="ko-KR" altLang="en-US" sz="4000" dirty="0">
                <a:solidFill>
                  <a:schemeClr val="dk1"/>
                </a:solidFill>
              </a:rPr>
              <a:t>조별 발표 템플릿</a:t>
            </a:r>
            <a:endParaRPr sz="40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1" name="Google Shape;51;p10"/>
          <p:cNvCxnSpPr/>
          <p:nvPr/>
        </p:nvCxnSpPr>
        <p:spPr>
          <a:xfrm>
            <a:off x="976506" y="2849436"/>
            <a:ext cx="0" cy="768407"/>
          </a:xfrm>
          <a:prstGeom prst="straightConnector1">
            <a:avLst/>
          </a:prstGeom>
          <a:noFill/>
          <a:ln w="28575" cap="flat" cmpd="sng">
            <a:solidFill>
              <a:srgbClr val="02BDB6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52" name="Google Shape;52;p10" descr="텍스트, 클립아트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37186" y="5619653"/>
            <a:ext cx="1927553" cy="496671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85D0979E-E38B-4919-8A06-F0048AA550BC}"/>
              </a:ext>
            </a:extLst>
          </p:cNvPr>
          <p:cNvSpPr/>
          <p:nvPr/>
        </p:nvSpPr>
        <p:spPr>
          <a:xfrm>
            <a:off x="5861902" y="4200516"/>
            <a:ext cx="3657600" cy="457200"/>
          </a:xfrm>
          <a:prstGeom prst="rect">
            <a:avLst/>
          </a:prstGeom>
          <a:noFill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AI </a:t>
            </a:r>
            <a:r>
              <a:rPr lang="en-US" altLang="ko-KR" sz="1600" b="1" dirty="0" smtClean="0"/>
              <a:t>02</a:t>
            </a:r>
            <a:r>
              <a:rPr lang="ko-KR" altLang="en-US" sz="1600" b="1" dirty="0" smtClean="0"/>
              <a:t>반 </a:t>
            </a:r>
            <a:r>
              <a:rPr lang="en-US" altLang="ko-KR" sz="1600" b="1" dirty="0" smtClean="0"/>
              <a:t>08</a:t>
            </a:r>
            <a:r>
              <a:rPr lang="ko-KR" altLang="en-US" sz="1600" b="1" dirty="0" smtClean="0"/>
              <a:t>조</a:t>
            </a:r>
            <a:endParaRPr lang="ko-KR" altLang="en-US" sz="1600" b="1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ko-KR" altLang="en-US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주간 노선 분석</a:t>
            </a:r>
            <a:endParaRPr dirty="0"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6787" y="1101216"/>
            <a:ext cx="6144009" cy="529958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34806"/>
            <a:ext cx="1756787" cy="1832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6438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ko-KR" altLang="en-US" dirty="0">
                <a:latin typeface="HY신명조" panose="02030600000101010101" pitchFamily="18" charset="-127"/>
                <a:ea typeface="HY신명조" panose="02030600000101010101" pitchFamily="18" charset="-127"/>
              </a:rPr>
              <a:t>주간 </a:t>
            </a:r>
            <a:r>
              <a:rPr lang="ko-KR" altLang="en-US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노선에 대한 승차 수 </a:t>
            </a:r>
            <a:r>
              <a:rPr lang="ko-KR" altLang="en-US" dirty="0">
                <a:latin typeface="HY신명조" panose="02030600000101010101" pitchFamily="18" charset="-127"/>
                <a:ea typeface="HY신명조" panose="02030600000101010101" pitchFamily="18" charset="-127"/>
              </a:rPr>
              <a:t>분석</a:t>
            </a:r>
            <a:r>
              <a:rPr lang="ko-KR" altLang="en-US" b="0" dirty="0"/>
              <a:t/>
            </a:r>
            <a:br>
              <a:rPr lang="ko-KR" altLang="en-US" b="0" dirty="0"/>
            </a:br>
            <a:endParaRPr dirty="0"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98770"/>
            <a:ext cx="9906000" cy="3217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3624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ko-KR" altLang="en-US" b="0" dirty="0" smtClean="0"/>
              <a:t>노선 수 대비 승차 수에</a:t>
            </a:r>
            <a:r>
              <a:rPr lang="ko-KR" altLang="en-US" b="0" dirty="0"/>
              <a:t> 대한 가설 검정</a:t>
            </a:r>
            <a:br>
              <a:rPr lang="ko-KR" altLang="en-US" b="0" dirty="0"/>
            </a:br>
            <a:endParaRPr dirty="0"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575" y="1998993"/>
            <a:ext cx="7016434" cy="3413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5768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ko-KR" altLang="en-US" b="0" dirty="0" smtClean="0"/>
              <a:t>주간 노선 승차 수 상위 </a:t>
            </a:r>
            <a:r>
              <a:rPr lang="en-US" altLang="ko-KR" b="0" dirty="0" smtClean="0"/>
              <a:t>5</a:t>
            </a:r>
            <a:r>
              <a:rPr lang="ko-KR" altLang="en-US" b="0" dirty="0" smtClean="0"/>
              <a:t>개 그룹</a:t>
            </a:r>
            <a:r>
              <a:rPr lang="ko-KR" altLang="en-US" b="0" dirty="0"/>
              <a:t/>
            </a:r>
            <a:br>
              <a:rPr lang="ko-KR" altLang="en-US" b="0" dirty="0"/>
            </a:br>
            <a:endParaRPr dirty="0"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9126" y="1391427"/>
            <a:ext cx="3439332" cy="4646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9892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ko-KR" altLang="en-US" b="0" dirty="0" smtClean="0"/>
              <a:t>주간 노선 승차 수 하위 </a:t>
            </a:r>
            <a:r>
              <a:rPr lang="en-US" altLang="ko-KR" b="0" dirty="0"/>
              <a:t>5</a:t>
            </a:r>
            <a:r>
              <a:rPr lang="ko-KR" altLang="en-US" b="0" dirty="0"/>
              <a:t>개 그룹</a:t>
            </a:r>
            <a:br>
              <a:rPr lang="ko-KR" altLang="en-US" b="0" dirty="0"/>
            </a:br>
            <a:endParaRPr dirty="0"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9126" y="1409012"/>
            <a:ext cx="3439332" cy="4646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5491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ko-KR" altLang="en-US" b="0" dirty="0" smtClean="0"/>
              <a:t>노선 수 대비 승차 수에</a:t>
            </a:r>
            <a:r>
              <a:rPr lang="ko-KR" altLang="en-US" b="0" dirty="0"/>
              <a:t> 대한 가설 검정</a:t>
            </a:r>
            <a:br>
              <a:rPr lang="ko-KR" altLang="en-US" b="0" dirty="0"/>
            </a:br>
            <a:endParaRPr dirty="0"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60904"/>
            <a:ext cx="9906000" cy="3396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2600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ko-KR" altLang="en-US" b="0" dirty="0" smtClean="0"/>
              <a:t>시각화</a:t>
            </a:r>
            <a:r>
              <a:rPr lang="ko-KR" altLang="en-US" b="0" dirty="0"/>
              <a:t/>
            </a:r>
            <a:br>
              <a:rPr lang="ko-KR" altLang="en-US" b="0" dirty="0"/>
            </a:br>
            <a:endParaRPr dirty="0"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949" y="1247719"/>
            <a:ext cx="9480102" cy="5056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4558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ko-KR" altLang="en-US" dirty="0">
                <a:latin typeface="HY신명조" panose="02030600000101010101" pitchFamily="18" charset="-127"/>
                <a:ea typeface="HY신명조" panose="02030600000101010101" pitchFamily="18" charset="-127"/>
              </a:rPr>
              <a:t>주간 </a:t>
            </a:r>
            <a:r>
              <a:rPr lang="ko-KR" altLang="en-US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노선에 대한 하차 수 </a:t>
            </a:r>
            <a:r>
              <a:rPr lang="ko-KR" altLang="en-US" dirty="0">
                <a:latin typeface="HY신명조" panose="02030600000101010101" pitchFamily="18" charset="-127"/>
                <a:ea typeface="HY신명조" panose="02030600000101010101" pitchFamily="18" charset="-127"/>
              </a:rPr>
              <a:t>분석</a:t>
            </a:r>
            <a:r>
              <a:rPr lang="ko-KR" altLang="en-US" b="0" dirty="0"/>
              <a:t/>
            </a:r>
            <a:br>
              <a:rPr lang="ko-KR" altLang="en-US" b="0" dirty="0"/>
            </a:br>
            <a:endParaRPr dirty="0"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65472"/>
            <a:ext cx="9906000" cy="3197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5218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ko-KR" altLang="en-US" b="0" dirty="0" smtClean="0"/>
              <a:t>노선 수 대비 하차 수에</a:t>
            </a:r>
            <a:r>
              <a:rPr lang="ko-KR" altLang="en-US" b="0" dirty="0"/>
              <a:t> 대한 가설 검정</a:t>
            </a:r>
            <a:br>
              <a:rPr lang="ko-KR" altLang="en-US" b="0" dirty="0"/>
            </a:br>
            <a:endParaRPr dirty="0"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7341" y="1600436"/>
            <a:ext cx="6682902" cy="4444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701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ko-KR" altLang="en-US" b="0" dirty="0" smtClean="0"/>
              <a:t>주간 노선 하차 수 상위 </a:t>
            </a:r>
            <a:r>
              <a:rPr lang="en-US" altLang="ko-KR" b="0" dirty="0" smtClean="0"/>
              <a:t>5</a:t>
            </a:r>
            <a:r>
              <a:rPr lang="ko-KR" altLang="en-US" b="0" dirty="0" smtClean="0"/>
              <a:t>개 그룹</a:t>
            </a:r>
            <a:r>
              <a:rPr lang="ko-KR" altLang="en-US" b="0" dirty="0"/>
              <a:t/>
            </a:r>
            <a:br>
              <a:rPr lang="ko-KR" altLang="en-US" b="0" dirty="0"/>
            </a:br>
            <a:endParaRPr dirty="0"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1473" y="1396872"/>
            <a:ext cx="3614637" cy="4663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4917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1"/>
          <p:cNvSpPr txBox="1">
            <a:spLocks noGrp="1"/>
          </p:cNvSpPr>
          <p:nvPr>
            <p:ph type="title"/>
          </p:nvPr>
        </p:nvSpPr>
        <p:spPr>
          <a:xfrm>
            <a:off x="432620" y="510866"/>
            <a:ext cx="3186403" cy="59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ko-KR" altLang="en-US" dirty="0">
                <a:latin typeface="HY신명조" panose="02030600000101010101" pitchFamily="18" charset="-127"/>
                <a:ea typeface="HY신명조" panose="02030600000101010101" pitchFamily="18" charset="-127"/>
              </a:rPr>
              <a:t>가설 수립</a:t>
            </a:r>
            <a:endParaRPr dirty="0"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2BA5390-D610-4F80-B5F5-95B3846C97A8}"/>
              </a:ext>
            </a:extLst>
          </p:cNvPr>
          <p:cNvSpPr/>
          <p:nvPr/>
        </p:nvSpPr>
        <p:spPr>
          <a:xfrm>
            <a:off x="432620" y="1973338"/>
            <a:ext cx="6622326" cy="8586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52109" lvl="0" indent="-252109">
              <a:lnSpc>
                <a:spcPct val="150000"/>
              </a:lnSpc>
              <a:buClr>
                <a:schemeClr val="dk1"/>
              </a:buClr>
              <a:buSzPts val="2167"/>
              <a:buFont typeface="Noto Sans Symbols"/>
              <a:buChar char="✔"/>
            </a:pPr>
            <a:r>
              <a:rPr lang="ko-KR" altLang="en-US" sz="1800" dirty="0">
                <a:latin typeface="HY신명조" panose="02030600000101010101" pitchFamily="18" charset="-127"/>
                <a:ea typeface="HY신명조" panose="02030600000101010101" pitchFamily="18" charset="-127"/>
              </a:rPr>
              <a:t>가설 </a:t>
            </a:r>
            <a:r>
              <a:rPr lang="en-US" altLang="ko-KR" sz="1800" dirty="0">
                <a:latin typeface="HY신명조" panose="02030600000101010101" pitchFamily="18" charset="-127"/>
                <a:ea typeface="HY신명조" panose="02030600000101010101" pitchFamily="18" charset="-127"/>
              </a:rPr>
              <a:t>1 </a:t>
            </a:r>
            <a:r>
              <a:rPr lang="en-US" altLang="ko-KR" sz="1800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:  H0 : </a:t>
            </a:r>
            <a:r>
              <a:rPr lang="ko-KR" altLang="en-US" sz="1800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택시 운송업 종사자와 </a:t>
            </a:r>
            <a:r>
              <a:rPr lang="ko-KR" altLang="en-US" sz="1800" dirty="0" err="1" smtClean="0">
                <a:latin typeface="HY신명조" panose="02030600000101010101" pitchFamily="18" charset="-127"/>
                <a:ea typeface="HY신명조" panose="02030600000101010101" pitchFamily="18" charset="-127"/>
              </a:rPr>
              <a:t>노선수의</a:t>
            </a:r>
            <a:r>
              <a:rPr lang="ko-KR" altLang="en-US" sz="1800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 연관이 없다</a:t>
            </a:r>
            <a:r>
              <a:rPr lang="en-US" altLang="ko-KR" sz="1800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.</a:t>
            </a:r>
            <a:br>
              <a:rPr lang="en-US" altLang="ko-KR" sz="1800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</a:br>
            <a:r>
              <a:rPr lang="en-US" altLang="ko-KR" sz="1800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	</a:t>
            </a:r>
            <a:r>
              <a:rPr lang="en-US" altLang="ko-KR" sz="1800" dirty="0">
                <a:latin typeface="HY신명조" panose="02030600000101010101" pitchFamily="18" charset="-127"/>
                <a:ea typeface="HY신명조" panose="02030600000101010101" pitchFamily="18" charset="-127"/>
              </a:rPr>
              <a:t> </a:t>
            </a:r>
            <a:r>
              <a:rPr lang="en-US" altLang="ko-KR" sz="1800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    H1 </a:t>
            </a:r>
            <a:r>
              <a:rPr lang="en-US" altLang="ko-KR" sz="1800" dirty="0">
                <a:latin typeface="HY신명조" panose="02030600000101010101" pitchFamily="18" charset="-127"/>
                <a:ea typeface="HY신명조" panose="02030600000101010101" pitchFamily="18" charset="-127"/>
              </a:rPr>
              <a:t>: </a:t>
            </a:r>
            <a:r>
              <a:rPr lang="ko-KR" altLang="en-US" sz="1800" dirty="0">
                <a:latin typeface="HY신명조" panose="02030600000101010101" pitchFamily="18" charset="-127"/>
                <a:ea typeface="HY신명조" panose="02030600000101010101" pitchFamily="18" charset="-127"/>
              </a:rPr>
              <a:t>택시 운송업 종사자와 </a:t>
            </a:r>
            <a:r>
              <a:rPr lang="ko-KR" altLang="en-US" sz="1800" dirty="0" err="1">
                <a:latin typeface="HY신명조" panose="02030600000101010101" pitchFamily="18" charset="-127"/>
                <a:ea typeface="HY신명조" panose="02030600000101010101" pitchFamily="18" charset="-127"/>
              </a:rPr>
              <a:t>노선수의</a:t>
            </a:r>
            <a:r>
              <a:rPr lang="ko-KR" altLang="en-US" sz="1800" dirty="0">
                <a:latin typeface="HY신명조" panose="02030600000101010101" pitchFamily="18" charset="-127"/>
                <a:ea typeface="HY신명조" panose="02030600000101010101" pitchFamily="18" charset="-127"/>
              </a:rPr>
              <a:t> 연관이 있</a:t>
            </a:r>
            <a:r>
              <a:rPr lang="ko-KR" altLang="en-US" sz="1800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다</a:t>
            </a:r>
            <a:endParaRPr lang="ko-KR" altLang="en-US" sz="1800" dirty="0"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4B1D7FA-E787-4E62-A0F0-AEB98A331696}"/>
              </a:ext>
            </a:extLst>
          </p:cNvPr>
          <p:cNvSpPr/>
          <p:nvPr/>
        </p:nvSpPr>
        <p:spPr>
          <a:xfrm>
            <a:off x="446067" y="3300413"/>
            <a:ext cx="6721215" cy="11726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2109" lvl="0" indent="-252109">
              <a:lnSpc>
                <a:spcPct val="150000"/>
              </a:lnSpc>
              <a:buClr>
                <a:schemeClr val="dk1"/>
              </a:buClr>
              <a:buSzPts val="2167"/>
              <a:buFont typeface="Noto Sans Symbols"/>
              <a:buChar char="✔"/>
            </a:pPr>
            <a:r>
              <a:rPr lang="ko-KR" altLang="en-US" sz="1800" dirty="0">
                <a:latin typeface="HY신명조" panose="02030600000101010101" pitchFamily="18" charset="-127"/>
                <a:ea typeface="HY신명조" panose="02030600000101010101" pitchFamily="18" charset="-127"/>
              </a:rPr>
              <a:t>가설 </a:t>
            </a:r>
            <a:r>
              <a:rPr lang="en-US" altLang="ko-KR" sz="1800" dirty="0">
                <a:latin typeface="HY신명조" panose="02030600000101010101" pitchFamily="18" charset="-127"/>
                <a:ea typeface="HY신명조" panose="02030600000101010101" pitchFamily="18" charset="-127"/>
              </a:rPr>
              <a:t>2 : </a:t>
            </a:r>
            <a:r>
              <a:rPr lang="en-US" altLang="ko-KR" sz="1800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H0 : </a:t>
            </a:r>
            <a:r>
              <a:rPr lang="ko-KR" altLang="en-US" sz="1800" dirty="0" err="1" smtClean="0">
                <a:latin typeface="HY신명조" panose="02030600000101010101" pitchFamily="18" charset="-127"/>
                <a:ea typeface="HY신명조" panose="02030600000101010101" pitchFamily="18" charset="-127"/>
              </a:rPr>
              <a:t>승하차</a:t>
            </a:r>
            <a:r>
              <a:rPr lang="ko-KR" altLang="en-US" sz="1800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 </a:t>
            </a:r>
            <a:r>
              <a:rPr lang="ko-KR" altLang="en-US" sz="1800" dirty="0" err="1">
                <a:latin typeface="HY신명조" panose="02030600000101010101" pitchFamily="18" charset="-127"/>
                <a:ea typeface="HY신명조" panose="02030600000101010101" pitchFamily="18" charset="-127"/>
              </a:rPr>
              <a:t>총객수와</a:t>
            </a:r>
            <a:r>
              <a:rPr lang="ko-KR" altLang="en-US" sz="1800" dirty="0">
                <a:latin typeface="HY신명조" panose="02030600000101010101" pitchFamily="18" charset="-127"/>
                <a:ea typeface="HY신명조" panose="02030600000101010101" pitchFamily="18" charset="-127"/>
              </a:rPr>
              <a:t> </a:t>
            </a:r>
            <a:r>
              <a:rPr lang="ko-KR" altLang="en-US" sz="1800" dirty="0" err="1">
                <a:latin typeface="HY신명조" panose="02030600000101010101" pitchFamily="18" charset="-127"/>
                <a:ea typeface="HY신명조" panose="02030600000101010101" pitchFamily="18" charset="-127"/>
              </a:rPr>
              <a:t>노선수는</a:t>
            </a:r>
            <a:r>
              <a:rPr lang="ko-KR" altLang="en-US" sz="1800" dirty="0">
                <a:latin typeface="HY신명조" panose="02030600000101010101" pitchFamily="18" charset="-127"/>
                <a:ea typeface="HY신명조" panose="02030600000101010101" pitchFamily="18" charset="-127"/>
              </a:rPr>
              <a:t> 관련이 없을 것이다</a:t>
            </a:r>
            <a:r>
              <a:rPr lang="en-US" altLang="ko-KR" sz="1800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.</a:t>
            </a:r>
            <a:r>
              <a:rPr lang="en-US" altLang="ko-KR" sz="1800" dirty="0">
                <a:latin typeface="HY신명조" panose="02030600000101010101" pitchFamily="18" charset="-127"/>
                <a:ea typeface="HY신명조" panose="02030600000101010101" pitchFamily="18" charset="-127"/>
              </a:rPr>
              <a:t/>
            </a:r>
            <a:br>
              <a:rPr lang="en-US" altLang="ko-KR" sz="1800" dirty="0">
                <a:latin typeface="HY신명조" panose="02030600000101010101" pitchFamily="18" charset="-127"/>
                <a:ea typeface="HY신명조" panose="02030600000101010101" pitchFamily="18" charset="-127"/>
              </a:rPr>
            </a:br>
            <a:r>
              <a:rPr lang="en-US" altLang="ko-KR" sz="1800" dirty="0">
                <a:latin typeface="HY신명조" panose="02030600000101010101" pitchFamily="18" charset="-127"/>
                <a:ea typeface="HY신명조" panose="02030600000101010101" pitchFamily="18" charset="-127"/>
              </a:rPr>
              <a:t>	</a:t>
            </a:r>
            <a:r>
              <a:rPr lang="en-US" altLang="ko-KR" sz="1800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    H1 : </a:t>
            </a:r>
            <a:r>
              <a:rPr lang="ko-KR" altLang="en-US" sz="1800" dirty="0" err="1" smtClean="0">
                <a:latin typeface="HY신명조" panose="02030600000101010101" pitchFamily="18" charset="-127"/>
                <a:ea typeface="HY신명조" panose="02030600000101010101" pitchFamily="18" charset="-127"/>
              </a:rPr>
              <a:t>승하차</a:t>
            </a:r>
            <a:r>
              <a:rPr lang="ko-KR" altLang="en-US" sz="1800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 </a:t>
            </a:r>
            <a:r>
              <a:rPr lang="ko-KR" altLang="en-US" sz="1800" dirty="0" err="1">
                <a:latin typeface="HY신명조" panose="02030600000101010101" pitchFamily="18" charset="-127"/>
                <a:ea typeface="HY신명조" panose="02030600000101010101" pitchFamily="18" charset="-127"/>
              </a:rPr>
              <a:t>총객수와</a:t>
            </a:r>
            <a:r>
              <a:rPr lang="ko-KR" altLang="en-US" sz="1800" dirty="0">
                <a:latin typeface="HY신명조" panose="02030600000101010101" pitchFamily="18" charset="-127"/>
                <a:ea typeface="HY신명조" panose="02030600000101010101" pitchFamily="18" charset="-127"/>
              </a:rPr>
              <a:t> </a:t>
            </a:r>
            <a:r>
              <a:rPr lang="ko-KR" altLang="en-US" sz="1800" dirty="0" err="1">
                <a:latin typeface="HY신명조" panose="02030600000101010101" pitchFamily="18" charset="-127"/>
                <a:ea typeface="HY신명조" panose="02030600000101010101" pitchFamily="18" charset="-127"/>
              </a:rPr>
              <a:t>노선수는</a:t>
            </a:r>
            <a:r>
              <a:rPr lang="ko-KR" altLang="en-US" sz="1800" dirty="0">
                <a:latin typeface="HY신명조" panose="02030600000101010101" pitchFamily="18" charset="-127"/>
                <a:ea typeface="HY신명조" panose="02030600000101010101" pitchFamily="18" charset="-127"/>
              </a:rPr>
              <a:t> 관련이 있을 것이다</a:t>
            </a:r>
            <a:r>
              <a:rPr lang="en-US" altLang="ko-KR" sz="1800" dirty="0">
                <a:latin typeface="HY신명조" panose="02030600000101010101" pitchFamily="18" charset="-127"/>
                <a:ea typeface="HY신명조" panose="02030600000101010101" pitchFamily="18" charset="-127"/>
              </a:rPr>
              <a:t>.</a:t>
            </a:r>
          </a:p>
          <a:p>
            <a:pPr marL="252109" lvl="0" indent="-252109">
              <a:lnSpc>
                <a:spcPct val="90000"/>
              </a:lnSpc>
              <a:buClr>
                <a:schemeClr val="dk1"/>
              </a:buClr>
              <a:buSzPts val="2167"/>
              <a:buFont typeface="Noto Sans Symbols"/>
              <a:buChar char="✔"/>
            </a:pPr>
            <a:endParaRPr lang="en-US" altLang="ko-KR" sz="1800" dirty="0"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5DD8E7C-42BA-4351-9223-981A825134ED}"/>
              </a:ext>
            </a:extLst>
          </p:cNvPr>
          <p:cNvSpPr/>
          <p:nvPr/>
        </p:nvSpPr>
        <p:spPr>
          <a:xfrm>
            <a:off x="446067" y="4941420"/>
            <a:ext cx="7259098" cy="8586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2109" lvl="0" indent="-252109">
              <a:lnSpc>
                <a:spcPct val="150000"/>
              </a:lnSpc>
              <a:buClr>
                <a:schemeClr val="dk1"/>
              </a:buClr>
              <a:buSzPts val="2167"/>
              <a:buFont typeface="Noto Sans Symbols"/>
              <a:buChar char="✔"/>
            </a:pPr>
            <a:r>
              <a:rPr lang="ko-KR" altLang="en-US" sz="1800" dirty="0">
                <a:latin typeface="HY신명조" panose="02030600000101010101" pitchFamily="18" charset="-127"/>
                <a:ea typeface="HY신명조" panose="02030600000101010101" pitchFamily="18" charset="-127"/>
              </a:rPr>
              <a:t>가설 </a:t>
            </a:r>
            <a:r>
              <a:rPr lang="en-US" altLang="ko-KR" sz="1800" dirty="0">
                <a:latin typeface="HY신명조" panose="02030600000101010101" pitchFamily="18" charset="-127"/>
                <a:ea typeface="HY신명조" panose="02030600000101010101" pitchFamily="18" charset="-127"/>
              </a:rPr>
              <a:t>3 </a:t>
            </a:r>
            <a:r>
              <a:rPr lang="en-US" altLang="ko-KR" sz="1800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: H0 : </a:t>
            </a:r>
            <a:r>
              <a:rPr lang="ko-KR" altLang="en-US" sz="1800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총 </a:t>
            </a:r>
            <a:r>
              <a:rPr lang="ko-KR" altLang="en-US" sz="1800" dirty="0" err="1" smtClean="0">
                <a:latin typeface="HY신명조" panose="02030600000101010101" pitchFamily="18" charset="-127"/>
                <a:ea typeface="HY신명조" panose="02030600000101010101" pitchFamily="18" charset="-127"/>
              </a:rPr>
              <a:t>승하차</a:t>
            </a:r>
            <a:r>
              <a:rPr lang="ko-KR" altLang="en-US" sz="1800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 승객수</a:t>
            </a:r>
            <a:r>
              <a:rPr lang="ko-KR" altLang="en-US" sz="1800" dirty="0">
                <a:latin typeface="HY신명조" panose="02030600000101010101" pitchFamily="18" charset="-127"/>
                <a:ea typeface="HY신명조" panose="02030600000101010101" pitchFamily="18" charset="-127"/>
              </a:rPr>
              <a:t>가</a:t>
            </a:r>
            <a:r>
              <a:rPr lang="ko-KR" altLang="en-US" sz="1800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 정류장 수와 연관이 없다</a:t>
            </a:r>
            <a:r>
              <a:rPr lang="en-US" altLang="ko-KR" sz="1800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. </a:t>
            </a:r>
            <a:br>
              <a:rPr lang="en-US" altLang="ko-KR" sz="1800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</a:br>
            <a:r>
              <a:rPr lang="en-US" altLang="ko-KR" sz="1800" dirty="0">
                <a:latin typeface="HY신명조" panose="02030600000101010101" pitchFamily="18" charset="-127"/>
                <a:ea typeface="HY신명조" panose="02030600000101010101" pitchFamily="18" charset="-127"/>
              </a:rPr>
              <a:t>	</a:t>
            </a:r>
            <a:r>
              <a:rPr lang="en-US" altLang="ko-KR" sz="1800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    H1 </a:t>
            </a:r>
            <a:r>
              <a:rPr lang="en-US" altLang="ko-KR" sz="1800" dirty="0">
                <a:latin typeface="HY신명조" panose="02030600000101010101" pitchFamily="18" charset="-127"/>
                <a:ea typeface="HY신명조" panose="02030600000101010101" pitchFamily="18" charset="-127"/>
              </a:rPr>
              <a:t>: </a:t>
            </a:r>
            <a:r>
              <a:rPr lang="ko-KR" altLang="en-US" sz="1800" dirty="0">
                <a:latin typeface="HY신명조" panose="02030600000101010101" pitchFamily="18" charset="-127"/>
                <a:ea typeface="HY신명조" panose="02030600000101010101" pitchFamily="18" charset="-127"/>
              </a:rPr>
              <a:t>총 </a:t>
            </a:r>
            <a:r>
              <a:rPr lang="ko-KR" altLang="en-US" sz="1800" dirty="0" err="1">
                <a:latin typeface="HY신명조" panose="02030600000101010101" pitchFamily="18" charset="-127"/>
                <a:ea typeface="HY신명조" panose="02030600000101010101" pitchFamily="18" charset="-127"/>
              </a:rPr>
              <a:t>승하차</a:t>
            </a:r>
            <a:r>
              <a:rPr lang="ko-KR" altLang="en-US" sz="1800" dirty="0">
                <a:latin typeface="HY신명조" panose="02030600000101010101" pitchFamily="18" charset="-127"/>
                <a:ea typeface="HY신명조" panose="02030600000101010101" pitchFamily="18" charset="-127"/>
              </a:rPr>
              <a:t> </a:t>
            </a:r>
            <a:r>
              <a:rPr lang="ko-KR" altLang="en-US" sz="1800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승객수가 </a:t>
            </a:r>
            <a:r>
              <a:rPr lang="ko-KR" altLang="en-US" sz="1800" dirty="0">
                <a:latin typeface="HY신명조" panose="02030600000101010101" pitchFamily="18" charset="-127"/>
                <a:ea typeface="HY신명조" panose="02030600000101010101" pitchFamily="18" charset="-127"/>
              </a:rPr>
              <a:t>정류장 수와 연관이 </a:t>
            </a:r>
            <a:r>
              <a:rPr lang="ko-KR" altLang="en-US" sz="1800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있다</a:t>
            </a:r>
            <a:r>
              <a:rPr lang="en-US" altLang="ko-KR" sz="1800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.</a:t>
            </a:r>
            <a:endParaRPr lang="ko-KR" altLang="en-US" sz="1800" dirty="0"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1BF0367-0227-4C6F-89CF-731111905AB7}"/>
              </a:ext>
            </a:extLst>
          </p:cNvPr>
          <p:cNvSpPr/>
          <p:nvPr/>
        </p:nvSpPr>
        <p:spPr>
          <a:xfrm>
            <a:off x="432620" y="1277570"/>
            <a:ext cx="447943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-205092">
              <a:spcBef>
                <a:spcPts val="500"/>
              </a:spcBef>
              <a:buSzPts val="1800"/>
              <a:buChar char="▪"/>
            </a:pPr>
            <a:r>
              <a:rPr lang="ko-KR" altLang="en-US" dirty="0"/>
              <a:t>조에서 설정한 가설을 최소 </a:t>
            </a:r>
            <a:r>
              <a:rPr lang="en-US" altLang="ko-KR" dirty="0"/>
              <a:t>3</a:t>
            </a:r>
            <a:r>
              <a:rPr lang="ko-KR" altLang="en-US" dirty="0"/>
              <a:t>개 이상 작성해주세요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ko-KR" altLang="en-US" b="0" dirty="0" smtClean="0"/>
              <a:t>주간 노선 하차 수 하위 </a:t>
            </a:r>
            <a:r>
              <a:rPr lang="en-US" altLang="ko-KR" b="0" dirty="0"/>
              <a:t>5</a:t>
            </a:r>
            <a:r>
              <a:rPr lang="ko-KR" altLang="en-US" b="0" dirty="0"/>
              <a:t>개 그룹</a:t>
            </a:r>
            <a:br>
              <a:rPr lang="ko-KR" altLang="en-US" b="0" dirty="0"/>
            </a:br>
            <a:endParaRPr dirty="0"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1473" y="1396872"/>
            <a:ext cx="3614637" cy="4663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3749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ko-KR" altLang="en-US" b="0" dirty="0" smtClean="0"/>
              <a:t>노선 수 대비 하차 수에</a:t>
            </a:r>
            <a:r>
              <a:rPr lang="ko-KR" altLang="en-US" b="0" dirty="0"/>
              <a:t> 대한 가설 검정</a:t>
            </a:r>
            <a:br>
              <a:rPr lang="ko-KR" altLang="en-US" b="0" dirty="0"/>
            </a:br>
            <a:endParaRPr dirty="0"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90276"/>
            <a:ext cx="9906000" cy="3648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8720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ko-KR" altLang="en-US" b="0" dirty="0" smtClean="0"/>
              <a:t>시각화</a:t>
            </a:r>
            <a:r>
              <a:rPr lang="ko-KR" altLang="en-US" b="0" dirty="0"/>
              <a:t/>
            </a:r>
            <a:br>
              <a:rPr lang="ko-KR" altLang="en-US" b="0" dirty="0"/>
            </a:br>
            <a:endParaRPr dirty="0"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949" y="1247719"/>
            <a:ext cx="9480102" cy="5056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0568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ko-KR" altLang="en-US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야간 노선 분석</a:t>
            </a:r>
            <a:endParaRPr dirty="0"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2077" y="1101216"/>
            <a:ext cx="4953429" cy="5317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4809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ko-KR" altLang="en-US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야간 노선에 대한 승차 수 </a:t>
            </a:r>
            <a:r>
              <a:rPr lang="ko-KR" altLang="en-US" dirty="0">
                <a:latin typeface="HY신명조" panose="02030600000101010101" pitchFamily="18" charset="-127"/>
                <a:ea typeface="HY신명조" panose="02030600000101010101" pitchFamily="18" charset="-127"/>
              </a:rPr>
              <a:t>분석</a:t>
            </a:r>
            <a:r>
              <a:rPr lang="ko-KR" altLang="en-US" b="0" dirty="0"/>
              <a:t/>
            </a:r>
            <a:br>
              <a:rPr lang="ko-KR" altLang="en-US" b="0" dirty="0"/>
            </a:br>
            <a:endParaRPr dirty="0"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10494"/>
            <a:ext cx="9906000" cy="3822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8306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ko-KR" altLang="en-US" b="0" dirty="0" smtClean="0"/>
              <a:t>노선 수 대비 승차 수에</a:t>
            </a:r>
            <a:r>
              <a:rPr lang="ko-KR" altLang="en-US" b="0" dirty="0"/>
              <a:t> 대한 가설 검정</a:t>
            </a:r>
            <a:br>
              <a:rPr lang="ko-KR" altLang="en-US" b="0" dirty="0"/>
            </a:br>
            <a:endParaRPr dirty="0"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3588" y="1811421"/>
            <a:ext cx="5850408" cy="3780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3888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ko-KR" altLang="en-US" b="0" dirty="0" smtClean="0"/>
              <a:t>야간 노선 승차 수 상위 </a:t>
            </a:r>
            <a:r>
              <a:rPr lang="en-US" altLang="ko-KR" b="0" dirty="0" smtClean="0"/>
              <a:t>5</a:t>
            </a:r>
            <a:r>
              <a:rPr lang="ko-KR" altLang="en-US" b="0" dirty="0" smtClean="0"/>
              <a:t>개 그룹</a:t>
            </a:r>
            <a:r>
              <a:rPr lang="ko-KR" altLang="en-US" b="0" dirty="0"/>
              <a:t/>
            </a:r>
            <a:br>
              <a:rPr lang="ko-KR" altLang="en-US" b="0" dirty="0"/>
            </a:br>
            <a:endParaRPr dirty="0"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8693" y="1651092"/>
            <a:ext cx="3260198" cy="4310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9225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ko-KR" altLang="en-US" b="0" dirty="0" smtClean="0"/>
              <a:t>야간 노선 승차 수 하위 </a:t>
            </a:r>
            <a:r>
              <a:rPr lang="en-US" altLang="ko-KR" b="0" dirty="0"/>
              <a:t>5</a:t>
            </a:r>
            <a:r>
              <a:rPr lang="ko-KR" altLang="en-US" b="0" dirty="0"/>
              <a:t>개 그룹</a:t>
            </a:r>
            <a:br>
              <a:rPr lang="ko-KR" altLang="en-US" b="0" dirty="0"/>
            </a:br>
            <a:endParaRPr dirty="0"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8693" y="1651092"/>
            <a:ext cx="3260198" cy="4310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3783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ko-KR" altLang="en-US" b="0" dirty="0" smtClean="0"/>
              <a:t>노선 수 대비 승차 수에</a:t>
            </a:r>
            <a:r>
              <a:rPr lang="ko-KR" altLang="en-US" b="0" dirty="0"/>
              <a:t> 대한 가설 검정</a:t>
            </a:r>
            <a:br>
              <a:rPr lang="ko-KR" altLang="en-US" b="0" dirty="0"/>
            </a:br>
            <a:endParaRPr dirty="0"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18121"/>
            <a:ext cx="9906000" cy="3876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9604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ko-KR" altLang="en-US" b="0" dirty="0" smtClean="0"/>
              <a:t>시각화</a:t>
            </a:r>
            <a:r>
              <a:rPr lang="ko-KR" altLang="en-US" b="0" dirty="0"/>
              <a:t/>
            </a:r>
            <a:br>
              <a:rPr lang="ko-KR" altLang="en-US" b="0" dirty="0"/>
            </a:br>
            <a:endParaRPr dirty="0"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791" y="1401904"/>
            <a:ext cx="8268417" cy="4691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9993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1"/>
          <p:cNvSpPr txBox="1">
            <a:spLocks noGrp="1"/>
          </p:cNvSpPr>
          <p:nvPr>
            <p:ph type="title"/>
          </p:nvPr>
        </p:nvSpPr>
        <p:spPr>
          <a:xfrm>
            <a:off x="432620" y="510866"/>
            <a:ext cx="3186403" cy="59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ko-KR" altLang="en-US" dirty="0" err="1">
                <a:latin typeface="HY신명조" panose="02030600000101010101" pitchFamily="18" charset="-127"/>
                <a:ea typeface="HY신명조" panose="02030600000101010101" pitchFamily="18" charset="-127"/>
              </a:rPr>
              <a:t>단변량</a:t>
            </a:r>
            <a:r>
              <a:rPr lang="ko-KR" altLang="en-US" dirty="0">
                <a:latin typeface="HY신명조" panose="02030600000101010101" pitchFamily="18" charset="-127"/>
                <a:ea typeface="HY신명조" panose="02030600000101010101" pitchFamily="18" charset="-127"/>
              </a:rPr>
              <a:t> 분석</a:t>
            </a:r>
            <a:endParaRPr dirty="0"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9211691-5DC5-421F-A518-03B4FFD55FC1}"/>
              </a:ext>
            </a:extLst>
          </p:cNvPr>
          <p:cNvSpPr/>
          <p:nvPr/>
        </p:nvSpPr>
        <p:spPr>
          <a:xfrm>
            <a:off x="432620" y="1277570"/>
            <a:ext cx="279467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-205092">
              <a:spcBef>
                <a:spcPts val="500"/>
              </a:spcBef>
              <a:buSzPts val="1800"/>
              <a:buChar char="▪"/>
            </a:pPr>
            <a:r>
              <a:rPr lang="ko-KR" altLang="en-US" dirty="0"/>
              <a:t>시각화 위주로 작성해주세요 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113"/>
          <a:stretch/>
        </p:blipFill>
        <p:spPr>
          <a:xfrm>
            <a:off x="958726" y="1653815"/>
            <a:ext cx="3556350" cy="150432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00" b="67131"/>
          <a:stretch/>
        </p:blipFill>
        <p:spPr>
          <a:xfrm>
            <a:off x="5353274" y="1720312"/>
            <a:ext cx="3498626" cy="150629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652" b="50496"/>
          <a:stretch/>
        </p:blipFill>
        <p:spPr>
          <a:xfrm>
            <a:off x="1174626" y="4830627"/>
            <a:ext cx="3340449" cy="145115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0" b="53227"/>
          <a:stretch/>
        </p:blipFill>
        <p:spPr>
          <a:xfrm>
            <a:off x="5491808" y="4855552"/>
            <a:ext cx="3493819" cy="142622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183" y="3226603"/>
            <a:ext cx="3501333" cy="1417207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1808" y="3226603"/>
            <a:ext cx="3595590" cy="1511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3523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ko-KR" altLang="en-US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야간 노선에 대한 하차 수 </a:t>
            </a:r>
            <a:r>
              <a:rPr lang="ko-KR" altLang="en-US" dirty="0">
                <a:latin typeface="HY신명조" panose="02030600000101010101" pitchFamily="18" charset="-127"/>
                <a:ea typeface="HY신명조" panose="02030600000101010101" pitchFamily="18" charset="-127"/>
              </a:rPr>
              <a:t>분석</a:t>
            </a:r>
            <a:r>
              <a:rPr lang="ko-KR" altLang="en-US" b="0" dirty="0"/>
              <a:t/>
            </a:r>
            <a:br>
              <a:rPr lang="ko-KR" altLang="en-US" b="0" dirty="0"/>
            </a:br>
            <a:endParaRPr dirty="0"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13779"/>
            <a:ext cx="9906000" cy="3980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9621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ko-KR" altLang="en-US" b="0" dirty="0" smtClean="0"/>
              <a:t>노선 수 대비 하차 수에</a:t>
            </a:r>
            <a:r>
              <a:rPr lang="ko-KR" altLang="en-US" b="0" dirty="0"/>
              <a:t> 대한 가설 검정</a:t>
            </a:r>
            <a:br>
              <a:rPr lang="ko-KR" altLang="en-US" b="0" dirty="0"/>
            </a:br>
            <a:endParaRPr dirty="0"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177" y="1719687"/>
            <a:ext cx="6285229" cy="3960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1288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ko-KR" altLang="en-US" b="0" dirty="0" smtClean="0"/>
              <a:t>야간 노선 하차 수 상위 </a:t>
            </a:r>
            <a:r>
              <a:rPr lang="en-US" altLang="ko-KR" b="0" dirty="0" smtClean="0"/>
              <a:t>5</a:t>
            </a:r>
            <a:r>
              <a:rPr lang="ko-KR" altLang="en-US" b="0" dirty="0" smtClean="0"/>
              <a:t>개 그룹</a:t>
            </a:r>
            <a:r>
              <a:rPr lang="ko-KR" altLang="en-US" b="0" dirty="0"/>
              <a:t/>
            </a:r>
            <a:br>
              <a:rPr lang="ko-KR" altLang="en-US" b="0" dirty="0"/>
            </a:br>
            <a:endParaRPr dirty="0"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4669" y="1494297"/>
            <a:ext cx="3248245" cy="4512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364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ko-KR" altLang="en-US" b="0" dirty="0" smtClean="0"/>
              <a:t>야간 노선 하차 수 하위 </a:t>
            </a:r>
            <a:r>
              <a:rPr lang="en-US" altLang="ko-KR" b="0" dirty="0"/>
              <a:t>5</a:t>
            </a:r>
            <a:r>
              <a:rPr lang="ko-KR" altLang="en-US" b="0" dirty="0"/>
              <a:t>개 그룹</a:t>
            </a:r>
            <a:br>
              <a:rPr lang="ko-KR" altLang="en-US" b="0" dirty="0"/>
            </a:br>
            <a:endParaRPr dirty="0"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4669" y="1494297"/>
            <a:ext cx="3248245" cy="4516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6369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ko-KR" altLang="en-US" b="0" dirty="0" smtClean="0"/>
              <a:t>노선 수 대비 하차 수에</a:t>
            </a:r>
            <a:r>
              <a:rPr lang="ko-KR" altLang="en-US" b="0" dirty="0"/>
              <a:t> 대한 가설 검정</a:t>
            </a:r>
            <a:br>
              <a:rPr lang="ko-KR" altLang="en-US" b="0" dirty="0"/>
            </a:br>
            <a:endParaRPr dirty="0"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95259"/>
            <a:ext cx="9906000" cy="3723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647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ko-KR" altLang="en-US" b="0" dirty="0" smtClean="0"/>
              <a:t>시각화</a:t>
            </a:r>
            <a:r>
              <a:rPr lang="ko-KR" altLang="en-US" b="0" dirty="0"/>
              <a:t/>
            </a:r>
            <a:br>
              <a:rPr lang="ko-KR" altLang="en-US" b="0" dirty="0"/>
            </a:br>
            <a:endParaRPr dirty="0"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29192"/>
            <a:ext cx="9906000" cy="4843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0670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1"/>
          <p:cNvSpPr txBox="1">
            <a:spLocks noGrp="1"/>
          </p:cNvSpPr>
          <p:nvPr>
            <p:ph type="title"/>
          </p:nvPr>
        </p:nvSpPr>
        <p:spPr>
          <a:xfrm>
            <a:off x="432620" y="510866"/>
            <a:ext cx="3186403" cy="59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ko-KR" altLang="en-US" dirty="0" err="1">
                <a:latin typeface="HY신명조" panose="02030600000101010101" pitchFamily="18" charset="-127"/>
                <a:ea typeface="HY신명조" panose="02030600000101010101" pitchFamily="18" charset="-127"/>
              </a:rPr>
              <a:t>이변량</a:t>
            </a:r>
            <a:r>
              <a:rPr lang="ko-KR" altLang="en-US" dirty="0">
                <a:latin typeface="HY신명조" panose="02030600000101010101" pitchFamily="18" charset="-127"/>
                <a:ea typeface="HY신명조" panose="02030600000101010101" pitchFamily="18" charset="-127"/>
              </a:rPr>
              <a:t> 분석</a:t>
            </a:r>
            <a:endParaRPr dirty="0"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sp>
        <p:nvSpPr>
          <p:cNvPr id="7" name="Google Shape;184;p26">
            <a:extLst>
              <a:ext uri="{FF2B5EF4-FFF2-40B4-BE49-F238E27FC236}">
                <a16:creationId xmlns:a16="http://schemas.microsoft.com/office/drawing/2014/main" id="{D9501D57-D4C2-49C8-9B68-C1988C7A806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32620" y="1331620"/>
            <a:ext cx="9195430" cy="4185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29518" lvl="1" indent="-17741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</a:pPr>
            <a:r>
              <a:rPr lang="en-US" altLang="ko-KR" dirty="0">
                <a:latin typeface="HY신명조" panose="02030600000101010101" pitchFamily="18" charset="-127"/>
                <a:ea typeface="HY신명조" panose="02030600000101010101" pitchFamily="18" charset="-127"/>
              </a:rPr>
              <a:t>X </a:t>
            </a:r>
            <a:r>
              <a:rPr lang="ko-KR" altLang="en-US" dirty="0">
                <a:latin typeface="HY신명조" panose="02030600000101010101" pitchFamily="18" charset="-127"/>
                <a:ea typeface="HY신명조" panose="02030600000101010101" pitchFamily="18" charset="-127"/>
              </a:rPr>
              <a:t>와 </a:t>
            </a:r>
            <a:r>
              <a:rPr lang="en-US" altLang="ko-KR" dirty="0">
                <a:latin typeface="HY신명조" panose="02030600000101010101" pitchFamily="18" charset="-127"/>
                <a:ea typeface="HY신명조" panose="02030600000101010101" pitchFamily="18" charset="-127"/>
              </a:rPr>
              <a:t>Y</a:t>
            </a:r>
            <a:r>
              <a:rPr lang="ko-KR" altLang="en-US" dirty="0">
                <a:latin typeface="HY신명조" panose="02030600000101010101" pitchFamily="18" charset="-127"/>
                <a:ea typeface="HY신명조" panose="02030600000101010101" pitchFamily="18" charset="-127"/>
              </a:rPr>
              <a:t>의 관계를 살펴봅시다</a:t>
            </a:r>
            <a:r>
              <a:rPr lang="ko-KR" dirty="0">
                <a:latin typeface="HY신명조" panose="02030600000101010101" pitchFamily="18" charset="-127"/>
                <a:ea typeface="HY신명조" panose="02030600000101010101" pitchFamily="18" charset="-127"/>
              </a:rPr>
              <a:t>.</a:t>
            </a:r>
            <a:endParaRPr lang="en-US" altLang="ko-KR" dirty="0">
              <a:latin typeface="HY신명조" panose="02030600000101010101" pitchFamily="18" charset="-127"/>
              <a:ea typeface="HY신명조" panose="02030600000101010101" pitchFamily="18" charset="-127"/>
            </a:endParaRPr>
          </a:p>
          <a:p>
            <a:pPr marL="252108" lvl="1" indent="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lang="en-US" altLang="ko-KR" dirty="0">
              <a:latin typeface="HY신명조" panose="02030600000101010101" pitchFamily="18" charset="-127"/>
              <a:ea typeface="HY신명조" panose="02030600000101010101" pitchFamily="18" charset="-127"/>
            </a:endParaRPr>
          </a:p>
          <a:p>
            <a:pPr marL="429518" lvl="1" indent="-17741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</a:pPr>
            <a:endParaRPr lang="en-US" altLang="ko-KR" dirty="0">
              <a:latin typeface="HY신명조" panose="02030600000101010101" pitchFamily="18" charset="-127"/>
              <a:ea typeface="HY신명조" panose="02030600000101010101" pitchFamily="18" charset="-127"/>
            </a:endParaRPr>
          </a:p>
          <a:p>
            <a:pPr marL="429518" lvl="1" indent="-17741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</a:pPr>
            <a:endParaRPr lang="en-US" altLang="ko-KR" dirty="0">
              <a:latin typeface="HY신명조" panose="02030600000101010101" pitchFamily="18" charset="-127"/>
              <a:ea typeface="HY신명조" panose="02030600000101010101" pitchFamily="18" charset="-127"/>
            </a:endParaRPr>
          </a:p>
          <a:p>
            <a:pPr marL="429518" lvl="1" indent="-17741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</a:pPr>
            <a:endParaRPr lang="en-US" altLang="ko-KR" dirty="0">
              <a:latin typeface="HY신명조" panose="02030600000101010101" pitchFamily="18" charset="-127"/>
              <a:ea typeface="HY신명조" panose="02030600000101010101" pitchFamily="18" charset="-127"/>
            </a:endParaRPr>
          </a:p>
          <a:p>
            <a:pPr marL="429518" lvl="1" indent="-17741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</a:pPr>
            <a:endParaRPr lang="en-US" altLang="ko-KR" dirty="0">
              <a:latin typeface="HY신명조" panose="02030600000101010101" pitchFamily="18" charset="-127"/>
              <a:ea typeface="HY신명조" panose="02030600000101010101" pitchFamily="18" charset="-127"/>
            </a:endParaRPr>
          </a:p>
          <a:p>
            <a:pPr marL="429518" lvl="1" indent="-17741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</a:pPr>
            <a:endParaRPr lang="en-US" altLang="ko-KR" dirty="0" smtClean="0">
              <a:latin typeface="HY신명조" panose="02030600000101010101" pitchFamily="18" charset="-127"/>
              <a:ea typeface="HY신명조" panose="02030600000101010101" pitchFamily="18" charset="-127"/>
            </a:endParaRPr>
          </a:p>
          <a:p>
            <a:pPr marL="429518" lvl="1" indent="-17741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</a:pPr>
            <a:endParaRPr lang="en-US" altLang="ko-KR" dirty="0">
              <a:latin typeface="HY신명조" panose="02030600000101010101" pitchFamily="18" charset="-127"/>
              <a:ea typeface="HY신명조" panose="02030600000101010101" pitchFamily="18" charset="-127"/>
            </a:endParaRPr>
          </a:p>
          <a:p>
            <a:pPr marL="429518" lvl="1" indent="-17741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</a:pPr>
            <a:r>
              <a:rPr lang="en-US" altLang="ko-KR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Y</a:t>
            </a:r>
            <a:r>
              <a:rPr lang="ko-KR" altLang="en-US" dirty="0">
                <a:latin typeface="HY신명조" panose="02030600000101010101" pitchFamily="18" charset="-127"/>
                <a:ea typeface="HY신명조" panose="02030600000101010101" pitchFamily="18" charset="-127"/>
              </a:rPr>
              <a:t>와의 관계를 </a:t>
            </a:r>
            <a:r>
              <a:rPr lang="en-US" altLang="ko-KR" dirty="0">
                <a:latin typeface="HY신명조" panose="02030600000101010101" pitchFamily="18" charset="-127"/>
                <a:ea typeface="HY신명조" panose="02030600000101010101" pitchFamily="18" charset="-127"/>
              </a:rPr>
              <a:t>3</a:t>
            </a:r>
            <a:r>
              <a:rPr lang="ko-KR" altLang="en-US" dirty="0">
                <a:latin typeface="HY신명조" panose="02030600000101010101" pitchFamily="18" charset="-127"/>
                <a:ea typeface="HY신명조" panose="02030600000101010101" pitchFamily="18" charset="-127"/>
              </a:rPr>
              <a:t>가지 그룹으로 정리해봅시다</a:t>
            </a:r>
            <a:r>
              <a:rPr lang="en-US" altLang="ko-KR" dirty="0">
                <a:latin typeface="HY신명조" panose="02030600000101010101" pitchFamily="18" charset="-127"/>
                <a:ea typeface="HY신명조" panose="02030600000101010101" pitchFamily="18" charset="-127"/>
              </a:rPr>
              <a:t>.</a:t>
            </a:r>
            <a:r>
              <a:rPr lang="ko-KR" altLang="en-US" dirty="0">
                <a:latin typeface="HY신명조" panose="02030600000101010101" pitchFamily="18" charset="-127"/>
                <a:ea typeface="HY신명조" panose="02030600000101010101" pitchFamily="18" charset="-127"/>
              </a:rPr>
              <a:t> </a:t>
            </a:r>
            <a:endParaRPr lang="en-US" altLang="ko-KR" dirty="0">
              <a:latin typeface="HY신명조" panose="02030600000101010101" pitchFamily="18" charset="-127"/>
              <a:ea typeface="HY신명조" panose="02030600000101010101" pitchFamily="18" charset="-127"/>
            </a:endParaRPr>
          </a:p>
          <a:p>
            <a:pPr marL="652158" lvl="1" indent="-285750">
              <a:lnSpc>
                <a:spcPct val="100000"/>
              </a:lnSpc>
              <a:buFontTx/>
              <a:buChar char="-"/>
            </a:pPr>
            <a:r>
              <a:rPr lang="ko-KR" altLang="en-US" dirty="0">
                <a:latin typeface="HY신명조" panose="02030600000101010101" pitchFamily="18" charset="-127"/>
                <a:ea typeface="HY신명조" panose="02030600000101010101" pitchFamily="18" charset="-127"/>
              </a:rPr>
              <a:t>강한 관계의 </a:t>
            </a:r>
            <a:r>
              <a:rPr lang="en-US" altLang="ko-KR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x</a:t>
            </a:r>
            <a:r>
              <a:rPr lang="ko-KR" altLang="en-US" dirty="0">
                <a:latin typeface="HY신명조" panose="02030600000101010101" pitchFamily="18" charset="-127"/>
                <a:ea typeface="HY신명조" panose="02030600000101010101" pitchFamily="18" charset="-127"/>
              </a:rPr>
              <a:t> </a:t>
            </a:r>
            <a:r>
              <a:rPr lang="en-US" altLang="ko-KR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: </a:t>
            </a:r>
            <a:r>
              <a:rPr lang="ko-KR" altLang="en-US" dirty="0" err="1" smtClean="0">
                <a:latin typeface="HY신명조" panose="02030600000101010101" pitchFamily="18" charset="-127"/>
                <a:ea typeface="HY신명조" panose="02030600000101010101" pitchFamily="18" charset="-127"/>
              </a:rPr>
              <a:t>승하차총승객수</a:t>
            </a:r>
            <a:r>
              <a:rPr lang="en-US" altLang="ko-KR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,</a:t>
            </a:r>
            <a:r>
              <a:rPr lang="ko-KR" altLang="en-US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 </a:t>
            </a:r>
            <a:r>
              <a:rPr lang="ko-KR" altLang="en-US" dirty="0" err="1" smtClean="0">
                <a:latin typeface="HY신명조" panose="02030600000101010101" pitchFamily="18" charset="-127"/>
                <a:ea typeface="HY신명조" panose="02030600000101010101" pitchFamily="18" charset="-127"/>
              </a:rPr>
              <a:t>택시운송업</a:t>
            </a:r>
            <a:r>
              <a:rPr lang="en-US" altLang="ko-KR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(</a:t>
            </a:r>
            <a:r>
              <a:rPr lang="ko-KR" altLang="en-US" dirty="0" err="1" smtClean="0">
                <a:latin typeface="HY신명조" panose="02030600000101010101" pitchFamily="18" charset="-127"/>
                <a:ea typeface="HY신명조" panose="02030600000101010101" pitchFamily="18" charset="-127"/>
              </a:rPr>
              <a:t>노선수</a:t>
            </a:r>
            <a:r>
              <a:rPr lang="en-US" altLang="ko-KR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),</a:t>
            </a:r>
          </a:p>
          <a:p>
            <a:pPr marL="652158" lvl="1" indent="-2857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Tx/>
              <a:buChar char="-"/>
            </a:pPr>
            <a:r>
              <a:rPr lang="ko-KR" altLang="en-US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중간 관계의 </a:t>
            </a:r>
            <a:r>
              <a:rPr lang="en-US" altLang="ko-KR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x :</a:t>
            </a:r>
            <a:r>
              <a:rPr lang="ko-KR" altLang="en-US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업체별 종사자 </a:t>
            </a:r>
            <a:endParaRPr lang="en-US" altLang="ko-KR" dirty="0" smtClean="0">
              <a:latin typeface="HY신명조" panose="02030600000101010101" pitchFamily="18" charset="-127"/>
              <a:ea typeface="HY신명조" panose="02030600000101010101" pitchFamily="18" charset="-127"/>
            </a:endParaRPr>
          </a:p>
          <a:p>
            <a:pPr marL="652158" lvl="1" indent="-2857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Tx/>
              <a:buChar char="-"/>
            </a:pPr>
            <a:r>
              <a:rPr lang="ko-KR" altLang="en-US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약한 관계의 </a:t>
            </a:r>
            <a:r>
              <a:rPr lang="en-US" altLang="ko-KR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x : </a:t>
            </a:r>
            <a:r>
              <a:rPr lang="ko-KR" altLang="en-US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자치구 주민수</a:t>
            </a:r>
            <a:endParaRPr dirty="0"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824" y="1795370"/>
            <a:ext cx="2970687" cy="203704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2318" y="1818248"/>
            <a:ext cx="2781783" cy="201416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4908" y="1818248"/>
            <a:ext cx="2683142" cy="2014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5305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1"/>
          <p:cNvSpPr txBox="1">
            <a:spLocks noGrp="1"/>
          </p:cNvSpPr>
          <p:nvPr>
            <p:ph type="title"/>
          </p:nvPr>
        </p:nvSpPr>
        <p:spPr>
          <a:xfrm>
            <a:off x="432620" y="510866"/>
            <a:ext cx="3186403" cy="59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ko-KR" altLang="en-US" dirty="0">
                <a:latin typeface="HY신명조" panose="02030600000101010101" pitchFamily="18" charset="-127"/>
                <a:ea typeface="HY신명조" panose="02030600000101010101" pitchFamily="18" charset="-127"/>
              </a:rPr>
              <a:t>가설 검증 과정</a:t>
            </a:r>
            <a:endParaRPr dirty="0"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sp>
        <p:nvSpPr>
          <p:cNvPr id="7" name="Google Shape;184;p26">
            <a:extLst>
              <a:ext uri="{FF2B5EF4-FFF2-40B4-BE49-F238E27FC236}">
                <a16:creationId xmlns:a16="http://schemas.microsoft.com/office/drawing/2014/main" id="{D9501D57-D4C2-49C8-9B68-C1988C7A806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49612" y="1338453"/>
            <a:ext cx="8740142" cy="1115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29518" lvl="1" indent="-17741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</a:pPr>
            <a:r>
              <a:rPr lang="ko-KR" altLang="en-US" dirty="0">
                <a:latin typeface="HY신명조" panose="02030600000101010101" pitchFamily="18" charset="-127"/>
                <a:ea typeface="HY신명조" panose="02030600000101010101" pitchFamily="18" charset="-127"/>
              </a:rPr>
              <a:t>조별 토론 방법론 적용 내용을 </a:t>
            </a:r>
            <a:r>
              <a:rPr lang="ko-KR" altLang="en-US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보여주세요</a:t>
            </a:r>
            <a:r>
              <a:rPr lang="en-US" altLang="ko-KR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.</a:t>
            </a:r>
          </a:p>
          <a:p>
            <a:pPr marL="252108" lvl="1" indent="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 </a:t>
            </a:r>
            <a:endParaRPr lang="en-US" dirty="0">
              <a:latin typeface="HY신명조" panose="02030600000101010101" pitchFamily="18" charset="-127"/>
              <a:ea typeface="HY신명조" panose="02030600000101010101" pitchFamily="18" charset="-127"/>
            </a:endParaRPr>
          </a:p>
          <a:p>
            <a:pPr marL="252108" lvl="1" indent="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lang="en-US" dirty="0" smtClean="0"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532" y="4912791"/>
            <a:ext cx="7201375" cy="106485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532" y="3514812"/>
            <a:ext cx="7221542" cy="100012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272" y="2033704"/>
            <a:ext cx="6869392" cy="108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8059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ko-KR" altLang="en-US" dirty="0">
                <a:latin typeface="HY신명조" panose="02030600000101010101" pitchFamily="18" charset="-127"/>
                <a:ea typeface="HY신명조" panose="02030600000101010101" pitchFamily="18" charset="-127"/>
              </a:rPr>
              <a:t>결 론</a:t>
            </a:r>
            <a:endParaRPr dirty="0"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6C6DCAB-BEBB-49E0-ABF8-AD20419CF8A2}"/>
              </a:ext>
            </a:extLst>
          </p:cNvPr>
          <p:cNvSpPr/>
          <p:nvPr/>
        </p:nvSpPr>
        <p:spPr>
          <a:xfrm>
            <a:off x="432620" y="1354137"/>
            <a:ext cx="9087898" cy="61786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29518" lvl="1" indent="-177410">
              <a:spcBef>
                <a:spcPts val="500"/>
              </a:spcBef>
              <a:buClr>
                <a:schemeClr val="dk1"/>
              </a:buClr>
              <a:buSzPts val="1800"/>
              <a:buChar char="▪"/>
            </a:pPr>
            <a:r>
              <a:rPr lang="ko-KR" altLang="en-US" dirty="0">
                <a:latin typeface="HY신명조" panose="02030600000101010101" pitchFamily="18" charset="-127"/>
                <a:ea typeface="HY신명조" panose="02030600000101010101" pitchFamily="18" charset="-127"/>
              </a:rPr>
              <a:t>어느 구에 버스 시설의 추가가 가장 필요한가요</a:t>
            </a:r>
            <a:r>
              <a:rPr lang="en-US" altLang="ko-KR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??</a:t>
            </a:r>
          </a:p>
          <a:p>
            <a:pPr marL="429518" lvl="1" indent="-177410">
              <a:spcBef>
                <a:spcPts val="500"/>
              </a:spcBef>
              <a:buClr>
                <a:schemeClr val="dk1"/>
              </a:buClr>
              <a:buSzPts val="1800"/>
              <a:buChar char="▪"/>
            </a:pPr>
            <a:endParaRPr lang="en-US" altLang="ko-KR" dirty="0">
              <a:latin typeface="HY신명조" panose="02030600000101010101" pitchFamily="18" charset="-127"/>
              <a:ea typeface="HY신명조" panose="02030600000101010101" pitchFamily="18" charset="-127"/>
            </a:endParaRPr>
          </a:p>
          <a:p>
            <a:pPr marL="429518" lvl="1" indent="-177410">
              <a:spcBef>
                <a:spcPts val="500"/>
              </a:spcBef>
              <a:buClr>
                <a:schemeClr val="dk1"/>
              </a:buClr>
              <a:buSzPts val="1800"/>
              <a:buChar char="▪"/>
            </a:pPr>
            <a:r>
              <a:rPr lang="ko-KR" altLang="en-US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가설</a:t>
            </a:r>
            <a:r>
              <a:rPr lang="en-US" altLang="ko-KR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1</a:t>
            </a:r>
            <a:r>
              <a:rPr lang="ko-KR" altLang="en-US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 </a:t>
            </a:r>
            <a:r>
              <a:rPr lang="en-US" altLang="ko-KR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– </a:t>
            </a:r>
            <a:r>
              <a:rPr lang="ko-KR" altLang="en-US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택시운송업종사자 수가 많을 구가 </a:t>
            </a:r>
            <a:r>
              <a:rPr lang="ko-KR" altLang="en-US" dirty="0" err="1" smtClean="0">
                <a:latin typeface="HY신명조" panose="02030600000101010101" pitchFamily="18" charset="-127"/>
                <a:ea typeface="HY신명조" panose="02030600000101010101" pitchFamily="18" charset="-127"/>
              </a:rPr>
              <a:t>노선수가</a:t>
            </a:r>
            <a:r>
              <a:rPr lang="ko-KR" altLang="en-US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 적은 곳이다</a:t>
            </a:r>
            <a:r>
              <a:rPr lang="en-US" altLang="ko-KR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.</a:t>
            </a:r>
          </a:p>
          <a:p>
            <a:pPr marL="429518" lvl="1" indent="-177410">
              <a:spcBef>
                <a:spcPts val="500"/>
              </a:spcBef>
              <a:buClr>
                <a:schemeClr val="dk1"/>
              </a:buClr>
              <a:buSzPts val="1800"/>
              <a:buChar char="▪"/>
            </a:pPr>
            <a:endParaRPr lang="en-US" altLang="ko-KR" dirty="0">
              <a:latin typeface="HY신명조" panose="02030600000101010101" pitchFamily="18" charset="-127"/>
              <a:ea typeface="HY신명조" panose="02030600000101010101" pitchFamily="18" charset="-127"/>
            </a:endParaRPr>
          </a:p>
          <a:p>
            <a:pPr marL="429518" lvl="1" indent="-177410">
              <a:spcBef>
                <a:spcPts val="500"/>
              </a:spcBef>
              <a:buClr>
                <a:schemeClr val="dk1"/>
              </a:buClr>
              <a:buSzPts val="1800"/>
              <a:buChar char="▪"/>
            </a:pPr>
            <a:r>
              <a:rPr lang="ko-KR" altLang="en-US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택시운송업종사자 수가 많은 구는 강서구</a:t>
            </a:r>
            <a:r>
              <a:rPr lang="en-US" altLang="ko-KR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,</a:t>
            </a:r>
            <a:r>
              <a:rPr lang="ko-KR" altLang="en-US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중랑구</a:t>
            </a:r>
            <a:r>
              <a:rPr lang="en-US" altLang="ko-KR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,</a:t>
            </a:r>
            <a:r>
              <a:rPr lang="ko-KR" altLang="en-US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노원구가 </a:t>
            </a:r>
            <a:r>
              <a:rPr lang="ko-KR" altLang="en-US" dirty="0" err="1" smtClean="0">
                <a:latin typeface="HY신명조" panose="02030600000101010101" pitchFamily="18" charset="-127"/>
                <a:ea typeface="HY신명조" panose="02030600000101010101" pitchFamily="18" charset="-127"/>
              </a:rPr>
              <a:t>많은곳이다</a:t>
            </a:r>
            <a:r>
              <a:rPr lang="en-US" altLang="ko-KR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.</a:t>
            </a:r>
          </a:p>
          <a:p>
            <a:pPr marL="429518" lvl="1" indent="-177410">
              <a:spcBef>
                <a:spcPts val="500"/>
              </a:spcBef>
              <a:buClr>
                <a:schemeClr val="dk1"/>
              </a:buClr>
              <a:buSzPts val="1800"/>
              <a:buChar char="▪"/>
            </a:pPr>
            <a:endParaRPr lang="en-US" altLang="ko-KR" dirty="0">
              <a:latin typeface="HY신명조" panose="02030600000101010101" pitchFamily="18" charset="-127"/>
              <a:ea typeface="HY신명조" panose="02030600000101010101" pitchFamily="18" charset="-127"/>
            </a:endParaRPr>
          </a:p>
          <a:p>
            <a:pPr marL="429518" lvl="1" indent="-177410">
              <a:spcBef>
                <a:spcPts val="500"/>
              </a:spcBef>
              <a:buClr>
                <a:schemeClr val="dk1"/>
              </a:buClr>
              <a:buSzPts val="1800"/>
              <a:buChar char="▪"/>
            </a:pPr>
            <a:r>
              <a:rPr lang="ko-KR" altLang="en-US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강서구 중랑구 노원구가 </a:t>
            </a:r>
            <a:r>
              <a:rPr lang="ko-KR" altLang="en-US" dirty="0" err="1" smtClean="0">
                <a:latin typeface="HY신명조" panose="02030600000101010101" pitchFamily="18" charset="-127"/>
                <a:ea typeface="HY신명조" panose="02030600000101010101" pitchFamily="18" charset="-127"/>
              </a:rPr>
              <a:t>노선수가</a:t>
            </a:r>
            <a:r>
              <a:rPr lang="ko-KR" altLang="en-US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 적었다</a:t>
            </a:r>
            <a:r>
              <a:rPr lang="en-US" altLang="ko-KR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.</a:t>
            </a:r>
          </a:p>
          <a:p>
            <a:pPr marL="429518" lvl="1" indent="-177410">
              <a:spcBef>
                <a:spcPts val="500"/>
              </a:spcBef>
              <a:buClr>
                <a:schemeClr val="dk1"/>
              </a:buClr>
              <a:buSzPts val="1800"/>
              <a:buChar char="▪"/>
            </a:pPr>
            <a:endParaRPr lang="en-US" altLang="ko-KR" dirty="0">
              <a:latin typeface="HY신명조" panose="02030600000101010101" pitchFamily="18" charset="-127"/>
              <a:ea typeface="HY신명조" panose="02030600000101010101" pitchFamily="18" charset="-127"/>
            </a:endParaRPr>
          </a:p>
          <a:p>
            <a:pPr marL="429518" lvl="1" indent="-177410">
              <a:spcBef>
                <a:spcPts val="500"/>
              </a:spcBef>
              <a:buClr>
                <a:schemeClr val="dk1"/>
              </a:buClr>
              <a:buSzPts val="1800"/>
              <a:buChar char="▪"/>
            </a:pPr>
            <a:r>
              <a:rPr lang="ko-KR" altLang="en-US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가설</a:t>
            </a:r>
            <a:r>
              <a:rPr lang="en-US" altLang="ko-KR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2 – </a:t>
            </a:r>
            <a:r>
              <a:rPr lang="ko-KR" altLang="en-US" dirty="0" err="1" smtClean="0">
                <a:latin typeface="HY신명조" panose="02030600000101010101" pitchFamily="18" charset="-127"/>
                <a:ea typeface="HY신명조" panose="02030600000101010101" pitchFamily="18" charset="-127"/>
              </a:rPr>
              <a:t>승하차</a:t>
            </a:r>
            <a:r>
              <a:rPr lang="ko-KR" altLang="en-US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 </a:t>
            </a:r>
            <a:r>
              <a:rPr lang="ko-KR" altLang="en-US" dirty="0" err="1" smtClean="0">
                <a:latin typeface="HY신명조" panose="02030600000101010101" pitchFamily="18" charset="-127"/>
                <a:ea typeface="HY신명조" panose="02030600000101010101" pitchFamily="18" charset="-127"/>
              </a:rPr>
              <a:t>총승객수가</a:t>
            </a:r>
            <a:r>
              <a:rPr lang="ko-KR" altLang="en-US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 많은 구가 버스 </a:t>
            </a:r>
            <a:r>
              <a:rPr lang="ko-KR" altLang="en-US" dirty="0" err="1" smtClean="0">
                <a:latin typeface="HY신명조" panose="02030600000101010101" pitchFamily="18" charset="-127"/>
                <a:ea typeface="HY신명조" panose="02030600000101010101" pitchFamily="18" charset="-127"/>
              </a:rPr>
              <a:t>노선수와</a:t>
            </a:r>
            <a:r>
              <a:rPr lang="en-US" altLang="ko-KR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 </a:t>
            </a:r>
            <a:r>
              <a:rPr lang="ko-KR" altLang="en-US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정류장이 많다</a:t>
            </a:r>
            <a:r>
              <a:rPr lang="en-US" altLang="ko-KR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.</a:t>
            </a:r>
          </a:p>
          <a:p>
            <a:pPr marL="429518" lvl="1" indent="-177410">
              <a:spcBef>
                <a:spcPts val="500"/>
              </a:spcBef>
              <a:buClr>
                <a:schemeClr val="dk1"/>
              </a:buClr>
              <a:buSzPts val="1800"/>
              <a:buChar char="▪"/>
            </a:pPr>
            <a:endParaRPr lang="en-US" altLang="ko-KR" dirty="0" smtClean="0">
              <a:latin typeface="HY신명조" panose="02030600000101010101" pitchFamily="18" charset="-127"/>
              <a:ea typeface="HY신명조" panose="02030600000101010101" pitchFamily="18" charset="-127"/>
            </a:endParaRPr>
          </a:p>
          <a:p>
            <a:pPr marL="429518" lvl="1" indent="-177410">
              <a:spcBef>
                <a:spcPts val="500"/>
              </a:spcBef>
              <a:buClr>
                <a:schemeClr val="dk1"/>
              </a:buClr>
              <a:buSzPts val="1800"/>
              <a:buChar char="▪"/>
            </a:pPr>
            <a:r>
              <a:rPr lang="ko-KR" altLang="en-US" dirty="0" err="1" smtClean="0">
                <a:latin typeface="HY신명조" panose="02030600000101010101" pitchFamily="18" charset="-127"/>
                <a:ea typeface="HY신명조" panose="02030600000101010101" pitchFamily="18" charset="-127"/>
              </a:rPr>
              <a:t>승하차</a:t>
            </a:r>
            <a:r>
              <a:rPr lang="ko-KR" altLang="en-US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 </a:t>
            </a:r>
            <a:r>
              <a:rPr lang="ko-KR" altLang="en-US" dirty="0" err="1" smtClean="0">
                <a:latin typeface="HY신명조" panose="02030600000101010101" pitchFamily="18" charset="-127"/>
                <a:ea typeface="HY신명조" panose="02030600000101010101" pitchFamily="18" charset="-127"/>
              </a:rPr>
              <a:t>총승객수가</a:t>
            </a:r>
            <a:r>
              <a:rPr lang="ko-KR" altLang="en-US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 많은 구는 강남구 관악구 서초구이다</a:t>
            </a:r>
            <a:r>
              <a:rPr lang="en-US" altLang="ko-KR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.</a:t>
            </a:r>
          </a:p>
          <a:p>
            <a:pPr marL="429518" lvl="1" indent="-177410">
              <a:spcBef>
                <a:spcPts val="500"/>
              </a:spcBef>
              <a:buClr>
                <a:schemeClr val="dk1"/>
              </a:buClr>
              <a:buSzPts val="1800"/>
              <a:buChar char="▪"/>
            </a:pPr>
            <a:endParaRPr lang="en-US" altLang="ko-KR" dirty="0">
              <a:latin typeface="HY신명조" panose="02030600000101010101" pitchFamily="18" charset="-127"/>
              <a:ea typeface="HY신명조" panose="02030600000101010101" pitchFamily="18" charset="-127"/>
            </a:endParaRPr>
          </a:p>
          <a:p>
            <a:pPr marL="429518" lvl="1" indent="-177410">
              <a:spcBef>
                <a:spcPts val="500"/>
              </a:spcBef>
              <a:buClr>
                <a:schemeClr val="dk1"/>
              </a:buClr>
              <a:buSzPts val="1800"/>
              <a:buChar char="▪"/>
            </a:pPr>
            <a:endParaRPr lang="en-US" altLang="ko-KR" dirty="0" smtClean="0">
              <a:latin typeface="HY신명조" panose="02030600000101010101" pitchFamily="18" charset="-127"/>
              <a:ea typeface="HY신명조" panose="02030600000101010101" pitchFamily="18" charset="-127"/>
            </a:endParaRPr>
          </a:p>
          <a:p>
            <a:pPr marL="429518" lvl="1" indent="-177410">
              <a:spcBef>
                <a:spcPts val="500"/>
              </a:spcBef>
              <a:buClr>
                <a:schemeClr val="dk1"/>
              </a:buClr>
              <a:buSzPts val="1800"/>
              <a:buChar char="▪"/>
            </a:pPr>
            <a:endParaRPr lang="en-US" altLang="ko-KR" dirty="0">
              <a:latin typeface="HY신명조" panose="02030600000101010101" pitchFamily="18" charset="-127"/>
              <a:ea typeface="HY신명조" panose="02030600000101010101" pitchFamily="18" charset="-127"/>
            </a:endParaRPr>
          </a:p>
          <a:p>
            <a:pPr marL="429518" lvl="1" indent="-177410">
              <a:spcBef>
                <a:spcPts val="500"/>
              </a:spcBef>
              <a:buClr>
                <a:schemeClr val="dk1"/>
              </a:buClr>
              <a:buSzPts val="1800"/>
              <a:buChar char="▪"/>
            </a:pPr>
            <a:r>
              <a:rPr lang="ko-KR" altLang="en-US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결론 </a:t>
            </a:r>
            <a:r>
              <a:rPr lang="en-US" altLang="ko-KR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– </a:t>
            </a:r>
            <a:r>
              <a:rPr lang="ko-KR" altLang="en-US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택시운송업종사자의 경우 강서구 </a:t>
            </a:r>
            <a:r>
              <a:rPr lang="en-US" altLang="ko-KR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,</a:t>
            </a:r>
            <a:r>
              <a:rPr lang="ko-KR" altLang="en-US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중랑구</a:t>
            </a:r>
            <a:r>
              <a:rPr lang="en-US" altLang="ko-KR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, </a:t>
            </a:r>
            <a:r>
              <a:rPr lang="ko-KR" altLang="en-US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노원구 의 버스 노선이 더 필요하다</a:t>
            </a:r>
            <a:endParaRPr lang="en-US" altLang="ko-KR" dirty="0" smtClean="0">
              <a:latin typeface="HY신명조" panose="02030600000101010101" pitchFamily="18" charset="-127"/>
              <a:ea typeface="HY신명조" panose="02030600000101010101" pitchFamily="18" charset="-127"/>
            </a:endParaRPr>
          </a:p>
          <a:p>
            <a:pPr marL="252108" lvl="1">
              <a:spcBef>
                <a:spcPts val="500"/>
              </a:spcBef>
              <a:buClr>
                <a:schemeClr val="dk1"/>
              </a:buClr>
              <a:buSzPts val="1800"/>
            </a:pPr>
            <a:r>
              <a:rPr lang="en-US" altLang="ko-KR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             </a:t>
            </a:r>
            <a:r>
              <a:rPr lang="ko-KR" altLang="en-US" dirty="0" err="1" smtClean="0">
                <a:latin typeface="HY신명조" panose="02030600000101010101" pitchFamily="18" charset="-127"/>
                <a:ea typeface="HY신명조" panose="02030600000101010101" pitchFamily="18" charset="-127"/>
              </a:rPr>
              <a:t>승하차</a:t>
            </a:r>
            <a:r>
              <a:rPr lang="ko-KR" altLang="en-US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 </a:t>
            </a:r>
            <a:r>
              <a:rPr lang="ko-KR" altLang="en-US" dirty="0" err="1" smtClean="0">
                <a:latin typeface="HY신명조" panose="02030600000101010101" pitchFamily="18" charset="-127"/>
                <a:ea typeface="HY신명조" panose="02030600000101010101" pitchFamily="18" charset="-127"/>
              </a:rPr>
              <a:t>총승객수는</a:t>
            </a:r>
            <a:r>
              <a:rPr lang="ko-KR" altLang="en-US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 이용객 수가 많은 강남구 관악구 서초구의 버스 노선과 정류장이 필요하다</a:t>
            </a:r>
            <a:r>
              <a:rPr lang="en-US" altLang="ko-KR" smtClean="0">
                <a:latin typeface="HY신명조" panose="02030600000101010101" pitchFamily="18" charset="-127"/>
                <a:ea typeface="HY신명조" panose="02030600000101010101" pitchFamily="18" charset="-127"/>
              </a:rPr>
              <a:t>.</a:t>
            </a:r>
            <a:endParaRPr lang="en-US" altLang="ko-KR" dirty="0" smtClean="0">
              <a:latin typeface="HY신명조" panose="02030600000101010101" pitchFamily="18" charset="-127"/>
              <a:ea typeface="HY신명조" panose="02030600000101010101" pitchFamily="18" charset="-127"/>
            </a:endParaRPr>
          </a:p>
          <a:p>
            <a:pPr marL="252108" lvl="1">
              <a:spcBef>
                <a:spcPts val="500"/>
              </a:spcBef>
              <a:buClr>
                <a:schemeClr val="dk1"/>
              </a:buClr>
              <a:buSzPts val="1800"/>
            </a:pPr>
            <a:endParaRPr lang="en-US" altLang="ko-KR" dirty="0" smtClean="0">
              <a:latin typeface="HY신명조" panose="02030600000101010101" pitchFamily="18" charset="-127"/>
              <a:ea typeface="HY신명조" panose="02030600000101010101" pitchFamily="18" charset="-127"/>
            </a:endParaRPr>
          </a:p>
          <a:p>
            <a:pPr marL="252108" lvl="1">
              <a:spcBef>
                <a:spcPts val="500"/>
              </a:spcBef>
              <a:buClr>
                <a:schemeClr val="dk1"/>
              </a:buClr>
              <a:buSzPts val="1800"/>
            </a:pPr>
            <a:endParaRPr lang="en-US" altLang="ko-KR" dirty="0">
              <a:latin typeface="HY신명조" panose="02030600000101010101" pitchFamily="18" charset="-127"/>
              <a:ea typeface="HY신명조" panose="02030600000101010101" pitchFamily="18" charset="-127"/>
            </a:endParaRPr>
          </a:p>
          <a:p>
            <a:pPr marL="252108" lvl="1">
              <a:spcBef>
                <a:spcPts val="500"/>
              </a:spcBef>
              <a:buClr>
                <a:schemeClr val="dk1"/>
              </a:buClr>
              <a:buSzPts val="1800"/>
            </a:pPr>
            <a:endParaRPr lang="en-US" altLang="ko-KR" dirty="0" smtClean="0">
              <a:latin typeface="HY신명조" panose="02030600000101010101" pitchFamily="18" charset="-127"/>
              <a:ea typeface="HY신명조" panose="02030600000101010101" pitchFamily="18" charset="-127"/>
            </a:endParaRPr>
          </a:p>
          <a:p>
            <a:pPr marL="252108" lvl="1">
              <a:spcBef>
                <a:spcPts val="500"/>
              </a:spcBef>
              <a:buClr>
                <a:schemeClr val="dk1"/>
              </a:buClr>
              <a:buSzPts val="1800"/>
            </a:pPr>
            <a:endParaRPr lang="en-US" altLang="ko-KR" dirty="0" smtClean="0">
              <a:latin typeface="HY신명조" panose="02030600000101010101" pitchFamily="18" charset="-127"/>
              <a:ea typeface="HY신명조" panose="02030600000101010101" pitchFamily="18" charset="-127"/>
            </a:endParaRPr>
          </a:p>
          <a:p>
            <a:pPr marL="252108" lvl="1">
              <a:spcBef>
                <a:spcPts val="500"/>
              </a:spcBef>
              <a:buClr>
                <a:schemeClr val="dk1"/>
              </a:buClr>
              <a:buSzPts val="1800"/>
            </a:pPr>
            <a:endParaRPr lang="en-US" altLang="ko-KR" dirty="0">
              <a:latin typeface="HY신명조" panose="02030600000101010101" pitchFamily="18" charset="-127"/>
              <a:ea typeface="HY신명조" panose="02030600000101010101" pitchFamily="18" charset="-127"/>
            </a:endParaRPr>
          </a:p>
          <a:p>
            <a:pPr marL="429518" lvl="1" indent="-177410">
              <a:spcBef>
                <a:spcPts val="500"/>
              </a:spcBef>
              <a:buClr>
                <a:schemeClr val="dk1"/>
              </a:buClr>
              <a:buSzPts val="1800"/>
              <a:buChar char="▪"/>
            </a:pPr>
            <a:endParaRPr lang="en-US" altLang="ko-KR" dirty="0" smtClean="0"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47717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ko-KR" altLang="en-US" dirty="0" err="1" smtClean="0">
                <a:latin typeface="HY신명조" panose="02030600000101010101" pitchFamily="18" charset="-127"/>
                <a:ea typeface="HY신명조" panose="02030600000101010101" pitchFamily="18" charset="-127"/>
              </a:rPr>
              <a:t>번외</a:t>
            </a:r>
            <a:endParaRPr dirty="0"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6C6DCAB-BEBB-49E0-ABF8-AD20419CF8A2}"/>
              </a:ext>
            </a:extLst>
          </p:cNvPr>
          <p:cNvSpPr/>
          <p:nvPr/>
        </p:nvSpPr>
        <p:spPr>
          <a:xfrm>
            <a:off x="432619" y="1354137"/>
            <a:ext cx="777060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29518" lvl="1" indent="-177410">
              <a:spcBef>
                <a:spcPts val="500"/>
              </a:spcBef>
              <a:buClr>
                <a:schemeClr val="dk1"/>
              </a:buClr>
              <a:buSzPts val="1800"/>
              <a:buChar char="▪"/>
            </a:pPr>
            <a:r>
              <a:rPr lang="ko-KR" altLang="en-US" dirty="0" err="1" smtClean="0">
                <a:latin typeface="HY신명조" panose="02030600000101010101" pitchFamily="18" charset="-127"/>
                <a:ea typeface="HY신명조" panose="02030600000101010101" pitchFamily="18" charset="-127"/>
              </a:rPr>
              <a:t>승하차</a:t>
            </a:r>
            <a:r>
              <a:rPr lang="ko-KR" altLang="en-US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 총 </a:t>
            </a:r>
            <a:r>
              <a:rPr lang="ko-KR" altLang="en-US" dirty="0" err="1" smtClean="0">
                <a:latin typeface="HY신명조" panose="02030600000101010101" pitchFamily="18" charset="-127"/>
                <a:ea typeface="HY신명조" panose="02030600000101010101" pitchFamily="18" charset="-127"/>
              </a:rPr>
              <a:t>승객수와</a:t>
            </a:r>
            <a:r>
              <a:rPr lang="ko-KR" altLang="en-US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 </a:t>
            </a:r>
            <a:r>
              <a:rPr lang="ko-KR" altLang="en-US" dirty="0" err="1" smtClean="0">
                <a:latin typeface="HY신명조" panose="02030600000101010101" pitchFamily="18" charset="-127"/>
                <a:ea typeface="HY신명조" panose="02030600000101010101" pitchFamily="18" charset="-127"/>
              </a:rPr>
              <a:t>노선수는</a:t>
            </a:r>
            <a:r>
              <a:rPr lang="ko-KR" altLang="en-US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 높은 상관관계를 가진 것으로 보여진다</a:t>
            </a:r>
            <a:r>
              <a:rPr lang="en-US" altLang="ko-KR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.</a:t>
            </a:r>
            <a:r>
              <a:rPr lang="ko-KR" altLang="en-US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 </a:t>
            </a:r>
            <a:endParaRPr lang="en-US" altLang="ko-KR" dirty="0"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C6DCAB-BEBB-49E0-ABF8-AD20419CF8A2}"/>
              </a:ext>
            </a:extLst>
          </p:cNvPr>
          <p:cNvSpPr/>
          <p:nvPr/>
        </p:nvSpPr>
        <p:spPr>
          <a:xfrm>
            <a:off x="432618" y="1795333"/>
            <a:ext cx="879234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29518" lvl="1" indent="-177410">
              <a:spcBef>
                <a:spcPts val="500"/>
              </a:spcBef>
              <a:buClr>
                <a:schemeClr val="dk1"/>
              </a:buClr>
              <a:buSzPts val="1800"/>
              <a:buChar char="▪"/>
            </a:pPr>
            <a:r>
              <a:rPr lang="ko-KR" altLang="en-US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그러나 단순히 두 변수간의 상관관계가 높다는 근거만으로는 어느 구에 노선을 증설 </a:t>
            </a:r>
            <a:r>
              <a:rPr lang="ko-KR" altLang="en-US" dirty="0" err="1" smtClean="0">
                <a:latin typeface="HY신명조" panose="02030600000101010101" pitchFamily="18" charset="-127"/>
                <a:ea typeface="HY신명조" panose="02030600000101010101" pitchFamily="18" charset="-127"/>
              </a:rPr>
              <a:t>시킬지는</a:t>
            </a:r>
            <a:r>
              <a:rPr lang="ko-KR" altLang="en-US" dirty="0">
                <a:latin typeface="HY신명조" panose="02030600000101010101" pitchFamily="18" charset="-127"/>
                <a:ea typeface="HY신명조" panose="02030600000101010101" pitchFamily="18" charset="-127"/>
              </a:rPr>
              <a:t> </a:t>
            </a:r>
            <a:r>
              <a:rPr lang="ko-KR" altLang="en-US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알 수가 없다</a:t>
            </a:r>
            <a:r>
              <a:rPr lang="en-US" altLang="ko-KR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…</a:t>
            </a:r>
            <a:r>
              <a:rPr lang="ko-KR" altLang="en-US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 </a:t>
            </a:r>
            <a:endParaRPr lang="en-US" altLang="ko-KR" dirty="0"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6C6DCAB-BEBB-49E0-ABF8-AD20419CF8A2}"/>
              </a:ext>
            </a:extLst>
          </p:cNvPr>
          <p:cNvSpPr/>
          <p:nvPr/>
        </p:nvSpPr>
        <p:spPr>
          <a:xfrm>
            <a:off x="432617" y="2448366"/>
            <a:ext cx="856191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29518" lvl="1" indent="-177410">
              <a:spcBef>
                <a:spcPts val="500"/>
              </a:spcBef>
              <a:buClr>
                <a:schemeClr val="dk1"/>
              </a:buClr>
              <a:buSzPts val="1800"/>
              <a:buChar char="▪"/>
            </a:pPr>
            <a:r>
              <a:rPr lang="ko-KR" altLang="en-US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두 변수를 좀 더 자세히 살펴보아서 유의미한 비즈니스 </a:t>
            </a:r>
            <a:r>
              <a:rPr lang="ko-KR" altLang="en-US" dirty="0" err="1" smtClean="0">
                <a:latin typeface="HY신명조" panose="02030600000101010101" pitchFamily="18" charset="-127"/>
                <a:ea typeface="HY신명조" panose="02030600000101010101" pitchFamily="18" charset="-127"/>
              </a:rPr>
              <a:t>인사이트를</a:t>
            </a:r>
            <a:r>
              <a:rPr lang="ko-KR" altLang="en-US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 </a:t>
            </a:r>
            <a:r>
              <a:rPr lang="ko-KR" altLang="en-US" dirty="0" err="1" smtClean="0">
                <a:latin typeface="HY신명조" panose="02030600000101010101" pitchFamily="18" charset="-127"/>
                <a:ea typeface="HY신명조" panose="02030600000101010101" pitchFamily="18" charset="-127"/>
              </a:rPr>
              <a:t>끌어내보도록</a:t>
            </a:r>
            <a:r>
              <a:rPr lang="ko-KR" altLang="en-US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 하자</a:t>
            </a:r>
            <a:r>
              <a:rPr lang="en-US" altLang="ko-KR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.</a:t>
            </a:r>
            <a:r>
              <a:rPr lang="ko-KR" altLang="en-US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 </a:t>
            </a:r>
            <a:endParaRPr lang="en-US" altLang="ko-KR" dirty="0"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481908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ko-KR" altLang="en-US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데이터 전처리</a:t>
            </a:r>
            <a:endParaRPr dirty="0"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01216"/>
            <a:ext cx="9906000" cy="5328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2689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ko-KR" altLang="en-US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주간 노선 분석</a:t>
            </a:r>
            <a:endParaRPr dirty="0"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6787" y="1101216"/>
            <a:ext cx="6144009" cy="5299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1960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파랑">
      <a:dk1>
        <a:srgbClr val="000000"/>
      </a:dk1>
      <a:lt1>
        <a:srgbClr val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661AA2C327A4324587CA5B8F932705FD" ma:contentTypeVersion="9" ma:contentTypeDescription="새 문서를 만듭니다." ma:contentTypeScope="" ma:versionID="256d93ba704bf5f9707bd91fb2193dac">
  <xsd:schema xmlns:xsd="http://www.w3.org/2001/XMLSchema" xmlns:xs="http://www.w3.org/2001/XMLSchema" xmlns:p="http://schemas.microsoft.com/office/2006/metadata/properties" xmlns:ns2="1857a468-9f2d-455b-8425-136ceb0ac253" targetNamespace="http://schemas.microsoft.com/office/2006/metadata/properties" ma:root="true" ma:fieldsID="496cee2758ac29e8583fe3d42ce2cfe4" ns2:_="">
    <xsd:import namespace="1857a468-9f2d-455b-8425-136ceb0ac25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LengthInSecond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857a468-9f2d-455b-8425-136ceb0ac25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LengthInSeconds" ma:index="12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6" nillable="true" ma:displayName="Location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2E18506-3A56-4031-B6AA-5897F7C50EEF}">
  <ds:schemaRefs>
    <ds:schemaRef ds:uri="http://www.w3.org/XML/1998/namespace"/>
    <ds:schemaRef ds:uri="http://schemas.openxmlformats.org/package/2006/metadata/core-properties"/>
    <ds:schemaRef ds:uri="http://purl.org/dc/dcmitype/"/>
    <ds:schemaRef ds:uri="http://schemas.microsoft.com/office/2006/documentManagement/types"/>
    <ds:schemaRef ds:uri="http://purl.org/dc/elements/1.1/"/>
    <ds:schemaRef ds:uri="http://purl.org/dc/terms/"/>
    <ds:schemaRef ds:uri="http://schemas.microsoft.com/office/infopath/2007/PartnerControls"/>
    <ds:schemaRef ds:uri="1857a468-9f2d-455b-8425-136ceb0ac253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5FEECE50-B11A-4BCA-BC0A-E0664799BA9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3E5E289-1FEC-48C8-83BF-5A3EECD0DBD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857a468-9f2d-455b-8425-136ceb0ac25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1067</TotalTime>
  <Words>498</Words>
  <Application>Microsoft Office PowerPoint</Application>
  <PresentationFormat>A4 용지(210x297mm)</PresentationFormat>
  <Paragraphs>80</Paragraphs>
  <Slides>36</Slides>
  <Notes>36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36</vt:i4>
      </vt:variant>
    </vt:vector>
  </HeadingPairs>
  <TitlesOfParts>
    <vt:vector size="43" baseType="lpstr">
      <vt:lpstr>HY신명조</vt:lpstr>
      <vt:lpstr>Noto Sans Symbols</vt:lpstr>
      <vt:lpstr>Malgun Gothic</vt:lpstr>
      <vt:lpstr>Malgun Gothic</vt:lpstr>
      <vt:lpstr>Arial</vt:lpstr>
      <vt:lpstr>Calibri</vt:lpstr>
      <vt:lpstr>Office 테마</vt:lpstr>
      <vt:lpstr>PowerPoint 프레젠테이션</vt:lpstr>
      <vt:lpstr>가설 수립</vt:lpstr>
      <vt:lpstr>단변량 분석</vt:lpstr>
      <vt:lpstr>이변량 분석</vt:lpstr>
      <vt:lpstr>가설 검증 과정</vt:lpstr>
      <vt:lpstr>결 론</vt:lpstr>
      <vt:lpstr>번외</vt:lpstr>
      <vt:lpstr>데이터 전처리</vt:lpstr>
      <vt:lpstr>주간 노선 분석</vt:lpstr>
      <vt:lpstr>주간 노선 분석</vt:lpstr>
      <vt:lpstr>주간 노선에 대한 승차 수 분석 </vt:lpstr>
      <vt:lpstr>노선 수 대비 승차 수에 대한 가설 검정 </vt:lpstr>
      <vt:lpstr>주간 노선 승차 수 상위 5개 그룹 </vt:lpstr>
      <vt:lpstr>주간 노선 승차 수 하위 5개 그룹 </vt:lpstr>
      <vt:lpstr>노선 수 대비 승차 수에 대한 가설 검정 </vt:lpstr>
      <vt:lpstr>시각화 </vt:lpstr>
      <vt:lpstr>주간 노선에 대한 하차 수 분석 </vt:lpstr>
      <vt:lpstr>노선 수 대비 하차 수에 대한 가설 검정 </vt:lpstr>
      <vt:lpstr>주간 노선 하차 수 상위 5개 그룹 </vt:lpstr>
      <vt:lpstr>주간 노선 하차 수 하위 5개 그룹 </vt:lpstr>
      <vt:lpstr>노선 수 대비 하차 수에 대한 가설 검정 </vt:lpstr>
      <vt:lpstr>시각화 </vt:lpstr>
      <vt:lpstr>야간 노선 분석</vt:lpstr>
      <vt:lpstr>야간 노선에 대한 승차 수 분석 </vt:lpstr>
      <vt:lpstr>노선 수 대비 승차 수에 대한 가설 검정 </vt:lpstr>
      <vt:lpstr>야간 노선 승차 수 상위 5개 그룹 </vt:lpstr>
      <vt:lpstr>야간 노선 승차 수 하위 5개 그룹 </vt:lpstr>
      <vt:lpstr>노선 수 대비 승차 수에 대한 가설 검정 </vt:lpstr>
      <vt:lpstr>시각화 </vt:lpstr>
      <vt:lpstr>야간 노선에 대한 하차 수 분석 </vt:lpstr>
      <vt:lpstr>노선 수 대비 하차 수에 대한 가설 검정 </vt:lpstr>
      <vt:lpstr>야간 노선 하차 수 상위 5개 그룹 </vt:lpstr>
      <vt:lpstr>야간 노선 하차 수 하위 5개 그룹 </vt:lpstr>
      <vt:lpstr>노선 수 대비 하차 수에 대한 가설 검정 </vt:lpstr>
      <vt:lpstr>시각화 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User</cp:lastModifiedBy>
  <cp:revision>40</cp:revision>
  <dcterms:modified xsi:type="dcterms:W3CDTF">2023-02-14T06:11:40Z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b16c548c-0cd3-4220-987a-a58bfd9a89d4_Enabled">
    <vt:lpwstr>true</vt:lpwstr>
  </property>
  <property fmtid="{D5CDD505-2E9C-101B-9397-08002B2CF9AE}" pid="3" name="MSIP_Label_b16c548c-0cd3-4220-987a-a58bfd9a89d4_SetDate">
    <vt:lpwstr>2022-01-28T12:25:58Z</vt:lpwstr>
  </property>
  <property fmtid="{D5CDD505-2E9C-101B-9397-08002B2CF9AE}" pid="4" name="MSIP_Label_b16c548c-0cd3-4220-987a-a58bfd9a89d4_Method">
    <vt:lpwstr>Privileged</vt:lpwstr>
  </property>
  <property fmtid="{D5CDD505-2E9C-101B-9397-08002B2CF9AE}" pid="5" name="MSIP_Label_b16c548c-0cd3-4220-987a-a58bfd9a89d4_Name">
    <vt:lpwstr>b16c548c-0cd3-4220-987a-a58bfd9a89d4</vt:lpwstr>
  </property>
  <property fmtid="{D5CDD505-2E9C-101B-9397-08002B2CF9AE}" pid="6" name="MSIP_Label_b16c548c-0cd3-4220-987a-a58bfd9a89d4_SiteId">
    <vt:lpwstr>522a0f89-ae58-43b6-821b-2b06cecc7d8a</vt:lpwstr>
  </property>
  <property fmtid="{D5CDD505-2E9C-101B-9397-08002B2CF9AE}" pid="7" name="MSIP_Label_b16c548c-0cd3-4220-987a-a58bfd9a89d4_ActionId">
    <vt:lpwstr>0e831c6a-4daf-459e-a66c-38ad3bcc73cf</vt:lpwstr>
  </property>
  <property fmtid="{D5CDD505-2E9C-101B-9397-08002B2CF9AE}" pid="8" name="MSIP_Label_b16c548c-0cd3-4220-987a-a58bfd9a89d4_ContentBits">
    <vt:lpwstr>0</vt:lpwstr>
  </property>
  <property fmtid="{D5CDD505-2E9C-101B-9397-08002B2CF9AE}" pid="9" name="ContentTypeId">
    <vt:lpwstr>0x010100661AA2C327A4324587CA5B8F932705FD</vt:lpwstr>
  </property>
</Properties>
</file>